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3004800" cy="9753600"/>
  <p:notesSz cx="13004800" cy="97536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64511" y="2891739"/>
            <a:ext cx="8875776" cy="1031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0" i="0">
                <a:solidFill>
                  <a:srgbClr val="001F5F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1F5F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0" i="0">
                <a:solidFill>
                  <a:srgbClr val="001F5F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0" i="0">
                <a:solidFill>
                  <a:srgbClr val="001F5F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20211" y="4169791"/>
            <a:ext cx="5564377" cy="1366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800" b="0" i="0">
                <a:solidFill>
                  <a:srgbClr val="001F5F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95985" y="3216909"/>
            <a:ext cx="11412829" cy="4780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1F5F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pinfoam.it/" TargetMode="External"/><Relationship Id="rId3" Type="http://schemas.openxmlformats.org/officeDocument/2006/relationships/image" Target="../media/image2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hyperlink" Target="http://www.spinfoam.it/" TargetMode="External"/><Relationship Id="rId4" Type="http://schemas.openxmlformats.org/officeDocument/2006/relationships/image" Target="../media/image2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2" Type="http://schemas.openxmlformats.org/officeDocument/2006/relationships/image" Target="../media/image14.png"/><Relationship Id="rId13" Type="http://schemas.openxmlformats.org/officeDocument/2006/relationships/image" Target="../media/image15.png"/><Relationship Id="rId14" Type="http://schemas.openxmlformats.org/officeDocument/2006/relationships/image" Target="../media/image16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63128" y="3240023"/>
            <a:ext cx="8858264" cy="324015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454656"/>
            <a:ext cx="10787380" cy="70986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 MT"/>
                <a:cs typeface="Arial MT"/>
              </a:rPr>
              <a:t>PROBLEMA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: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Indicare</a:t>
            </a:r>
            <a:r>
              <a:rPr dirty="0" sz="2000" spc="-4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che</a:t>
            </a:r>
            <a:r>
              <a:rPr dirty="0" sz="2000" spc="-1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un</a:t>
            </a:r>
            <a:r>
              <a:rPr dirty="0" sz="2000" spc="-1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automezzo</a:t>
            </a:r>
            <a:r>
              <a:rPr dirty="0" sz="2000" spc="-5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è in</a:t>
            </a:r>
            <a:r>
              <a:rPr dirty="0" sz="2000" spc="-1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fase</a:t>
            </a:r>
            <a:r>
              <a:rPr dirty="0" sz="2000" spc="-2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di sorpasso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PROBLEM</a:t>
            </a:r>
            <a:r>
              <a:rPr dirty="0" sz="2000" spc="-2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TO </a:t>
            </a:r>
            <a:r>
              <a:rPr dirty="0" sz="2000" spc="-5">
                <a:solidFill>
                  <a:srgbClr val="00AFEF"/>
                </a:solidFill>
                <a:latin typeface="Arial MT"/>
                <a:cs typeface="Arial MT"/>
              </a:rPr>
              <a:t>SOLVE:</a:t>
            </a:r>
            <a:r>
              <a:rPr dirty="0" sz="2000" spc="-2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Indicate</a:t>
            </a:r>
            <a:r>
              <a:rPr dirty="0" sz="2000" spc="-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that</a:t>
            </a:r>
            <a:r>
              <a:rPr dirty="0" sz="2000" spc="-2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a</a:t>
            </a:r>
            <a:r>
              <a:rPr dirty="0" sz="2000" spc="-2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vehicle is</a:t>
            </a:r>
            <a:r>
              <a:rPr dirty="0" sz="2000" spc="-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being</a:t>
            </a:r>
            <a:r>
              <a:rPr dirty="0" sz="20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overtaken</a:t>
            </a:r>
            <a:endParaRPr sz="2000">
              <a:latin typeface="Arial MT"/>
              <a:cs typeface="Arial MT"/>
            </a:endParaRPr>
          </a:p>
          <a:p>
            <a:pPr marL="4220845" marR="2116455" indent="-35560">
              <a:lnSpc>
                <a:spcPct val="200000"/>
              </a:lnSpc>
              <a:tabLst>
                <a:tab pos="6734175" algn="l"/>
              </a:tabLst>
            </a:pP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PROPOSTA</a:t>
            </a:r>
            <a:r>
              <a:rPr dirty="0" sz="2000" spc="-2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DI</a:t>
            </a:r>
            <a:r>
              <a:rPr dirty="0" sz="2000" spc="-3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VALORE:</a:t>
            </a:r>
            <a:r>
              <a:rPr dirty="0" sz="2000" spc="-2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50"/>
                </a:solidFill>
                <a:latin typeface="Arial MT"/>
                <a:cs typeface="Arial MT"/>
              </a:rPr>
              <a:t>MY</a:t>
            </a:r>
            <a:r>
              <a:rPr dirty="0" sz="2000" spc="-25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50"/>
                </a:solidFill>
                <a:latin typeface="Arial MT"/>
                <a:cs typeface="Arial MT"/>
              </a:rPr>
              <a:t>Blindspot </a:t>
            </a:r>
            <a:r>
              <a:rPr dirty="0" sz="2000" spc="-54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VALUE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PROPOSAL:	</a:t>
            </a:r>
            <a:r>
              <a:rPr dirty="0" sz="2000">
                <a:solidFill>
                  <a:srgbClr val="00AF50"/>
                </a:solidFill>
                <a:latin typeface="Arial MT"/>
                <a:cs typeface="Arial MT"/>
              </a:rPr>
              <a:t>MY</a:t>
            </a:r>
            <a:r>
              <a:rPr dirty="0" sz="2000" spc="-7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50"/>
                </a:solidFill>
                <a:latin typeface="Arial MT"/>
                <a:cs typeface="Arial MT"/>
              </a:rPr>
              <a:t>BLINDSPOT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Arial MT"/>
              <a:cs typeface="Arial MT"/>
            </a:endParaRPr>
          </a:p>
          <a:p>
            <a:pPr marL="166370" indent="-154305">
              <a:lnSpc>
                <a:spcPct val="100000"/>
              </a:lnSpc>
              <a:buChar char="-"/>
              <a:tabLst>
                <a:tab pos="167005" algn="l"/>
              </a:tabLst>
            </a:pPr>
            <a:r>
              <a:rPr dirty="0" sz="2000" spc="-5">
                <a:latin typeface="Arial MT"/>
                <a:cs typeface="Arial MT"/>
              </a:rPr>
              <a:t>Avvisa</a:t>
            </a:r>
            <a:r>
              <a:rPr dirty="0" sz="2000" spc="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accendendo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un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LED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ci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sta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sorpassando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un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veicolo, sia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Destra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che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Sinistra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175260" indent="-163195">
              <a:lnSpc>
                <a:spcPct val="100000"/>
              </a:lnSpc>
              <a:buChar char="-"/>
              <a:tabLst>
                <a:tab pos="175895" algn="l"/>
              </a:tabLst>
            </a:pP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It</a:t>
            </a:r>
            <a:r>
              <a:rPr dirty="0" sz="2100" spc="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warns</a:t>
            </a:r>
            <a:r>
              <a:rPr dirty="0" sz="21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by</a:t>
            </a:r>
            <a:r>
              <a:rPr dirty="0" sz="21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turning</a:t>
            </a:r>
            <a:r>
              <a:rPr dirty="0" sz="2100" spc="-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on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an</a:t>
            </a:r>
            <a:r>
              <a:rPr dirty="0" sz="21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LED</a:t>
            </a:r>
            <a:r>
              <a:rPr dirty="0" sz="21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if</a:t>
            </a:r>
            <a:r>
              <a:rPr dirty="0" sz="2100" spc="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a</a:t>
            </a:r>
            <a:r>
              <a:rPr dirty="0" sz="21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vehicle</a:t>
            </a:r>
            <a:r>
              <a:rPr dirty="0" sz="21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is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overtaking</a:t>
            </a:r>
            <a:r>
              <a:rPr dirty="0" sz="21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us,</a:t>
            </a:r>
            <a:r>
              <a:rPr dirty="0" sz="21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both</a:t>
            </a:r>
            <a:r>
              <a:rPr dirty="0" sz="21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on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 the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 right and</a:t>
            </a:r>
            <a:r>
              <a:rPr dirty="0" sz="21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on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 the</a:t>
            </a:r>
            <a:r>
              <a:rPr dirty="0" sz="21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left</a:t>
            </a:r>
            <a:endParaRPr sz="2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166370" indent="-154305">
              <a:lnSpc>
                <a:spcPct val="100000"/>
              </a:lnSpc>
              <a:spcBef>
                <a:spcPts val="5"/>
              </a:spcBef>
              <a:buChar char="-"/>
              <a:tabLst>
                <a:tab pos="167005" algn="l"/>
              </a:tabLst>
            </a:pPr>
            <a:r>
              <a:rPr dirty="0" sz="2000" spc="-5">
                <a:latin typeface="Arial MT"/>
                <a:cs typeface="Arial MT"/>
              </a:rPr>
              <a:t>SISTEMA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ALTAMENTE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SCALABILE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175260" indent="-163195">
              <a:lnSpc>
                <a:spcPct val="100000"/>
              </a:lnSpc>
              <a:buChar char="-"/>
              <a:tabLst>
                <a:tab pos="175895" algn="l"/>
              </a:tabLst>
            </a:pP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HIGHLY</a:t>
            </a:r>
            <a:r>
              <a:rPr dirty="0" sz="2100" spc="-2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SCALABLE</a:t>
            </a:r>
            <a:r>
              <a:rPr dirty="0" sz="2100" spc="-3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SYSTEM</a:t>
            </a:r>
            <a:endParaRPr sz="2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166370" indent="-154305">
              <a:lnSpc>
                <a:spcPct val="100000"/>
              </a:lnSpc>
              <a:buChar char="-"/>
              <a:tabLst>
                <a:tab pos="167005" algn="l"/>
              </a:tabLst>
            </a:pPr>
            <a:r>
              <a:rPr dirty="0" sz="2000" spc="-5">
                <a:latin typeface="Arial MT"/>
                <a:cs typeface="Arial MT"/>
              </a:rPr>
              <a:t>APPLICAZIONE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Low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Cost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175260" indent="-163195">
              <a:lnSpc>
                <a:spcPct val="100000"/>
              </a:lnSpc>
              <a:buChar char="-"/>
              <a:tabLst>
                <a:tab pos="175895" algn="l"/>
              </a:tabLst>
            </a:pP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APPLICATION</a:t>
            </a:r>
            <a:r>
              <a:rPr dirty="0" sz="2100" spc="-3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LOW</a:t>
            </a:r>
            <a:r>
              <a:rPr dirty="0" sz="2100" spc="-3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COST</a:t>
            </a:r>
            <a:endParaRPr sz="2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166370" indent="-154305">
              <a:lnSpc>
                <a:spcPct val="100000"/>
              </a:lnSpc>
              <a:buChar char="-"/>
              <a:tabLst>
                <a:tab pos="167005" algn="l"/>
                <a:tab pos="2028825" algn="l"/>
              </a:tabLst>
            </a:pPr>
            <a:r>
              <a:rPr dirty="0" sz="2000">
                <a:latin typeface="Arial MT"/>
                <a:cs typeface="Arial MT"/>
              </a:rPr>
              <a:t>Di</a:t>
            </a:r>
            <a:r>
              <a:rPr dirty="0" sz="2000" spc="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grande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aiuto	per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sicurezza</a:t>
            </a:r>
            <a:r>
              <a:rPr dirty="0" sz="2000" spc="-6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stradale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175260" indent="-163195">
              <a:lnSpc>
                <a:spcPct val="100000"/>
              </a:lnSpc>
              <a:buChar char="-"/>
              <a:tabLst>
                <a:tab pos="175895" algn="l"/>
              </a:tabLst>
            </a:pP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A</a:t>
            </a:r>
            <a:r>
              <a:rPr dirty="0" sz="21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great</a:t>
            </a:r>
            <a:r>
              <a:rPr dirty="0" sz="21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help</a:t>
            </a:r>
            <a:r>
              <a:rPr dirty="0" sz="2100" spc="-2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for</a:t>
            </a:r>
            <a:r>
              <a:rPr dirty="0" sz="21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road</a:t>
            </a:r>
            <a:r>
              <a:rPr dirty="0" sz="2100" spc="-2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safety</a:t>
            </a:r>
            <a:endParaRPr sz="21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328" y="69850"/>
            <a:ext cx="4880114" cy="178257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2766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Thank</a:t>
            </a:r>
            <a:r>
              <a:rPr dirty="0" spc="-40"/>
              <a:t> </a:t>
            </a:r>
            <a:r>
              <a:rPr dirty="0"/>
              <a:t>you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26178" y="5633834"/>
            <a:ext cx="4867275" cy="1745614"/>
          </a:xfrm>
          <a:prstGeom prst="rect">
            <a:avLst/>
          </a:prstGeom>
        </p:spPr>
        <p:txBody>
          <a:bodyPr wrap="square" lIns="0" tIns="2133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680"/>
              </a:spcBef>
            </a:pPr>
            <a:r>
              <a:rPr dirty="0" sz="3200">
                <a:solidFill>
                  <a:srgbClr val="001F5F"/>
                </a:solidFill>
                <a:latin typeface="Arial MT"/>
                <a:cs typeface="Arial MT"/>
              </a:rPr>
              <a:t>Please</a:t>
            </a:r>
            <a:r>
              <a:rPr dirty="0" sz="3200" spc="-55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1F5F"/>
                </a:solidFill>
                <a:latin typeface="Arial MT"/>
                <a:cs typeface="Arial MT"/>
              </a:rPr>
              <a:t>visit</a:t>
            </a:r>
            <a:endParaRPr sz="32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360"/>
              </a:spcBef>
            </a:pPr>
            <a:r>
              <a:rPr dirty="0" sz="4800" spc="-5" b="1">
                <a:solidFill>
                  <a:srgbClr val="001F5F"/>
                </a:solidFill>
                <a:latin typeface="Arial"/>
                <a:cs typeface="Arial"/>
                <a:hlinkClick r:id="rId2"/>
              </a:rPr>
              <a:t>www.spinfoam.it</a:t>
            </a:r>
            <a:endParaRPr sz="48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94244" y="631951"/>
            <a:ext cx="6692451" cy="244462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03189" y="2296160"/>
            <a:ext cx="191452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latin typeface="Arial"/>
                <a:cs typeface="Arial"/>
              </a:rPr>
              <a:t>Mission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6289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Innovare</a:t>
            </a:r>
            <a:r>
              <a:rPr dirty="0" spc="15"/>
              <a:t> </a:t>
            </a:r>
            <a:r>
              <a:rPr dirty="0" spc="-5"/>
              <a:t>il</a:t>
            </a:r>
            <a:r>
              <a:rPr dirty="0" spc="20"/>
              <a:t> </a:t>
            </a:r>
            <a:r>
              <a:rPr dirty="0"/>
              <a:t>settore</a:t>
            </a:r>
            <a:r>
              <a:rPr dirty="0" spc="5"/>
              <a:t> </a:t>
            </a:r>
            <a:r>
              <a:rPr dirty="0" spc="-5"/>
              <a:t>automobilistico</a:t>
            </a:r>
            <a:r>
              <a:rPr dirty="0" spc="50"/>
              <a:t> </a:t>
            </a:r>
            <a:r>
              <a:rPr dirty="0" spc="-5"/>
              <a:t>attraverso</a:t>
            </a:r>
            <a:r>
              <a:rPr dirty="0" spc="15"/>
              <a:t> </a:t>
            </a:r>
            <a:r>
              <a:rPr dirty="0" spc="-10"/>
              <a:t>un</a:t>
            </a:r>
            <a:r>
              <a:rPr dirty="0" spc="15"/>
              <a:t> </a:t>
            </a:r>
            <a:r>
              <a:rPr dirty="0" spc="-5"/>
              <a:t>continuo</a:t>
            </a:r>
            <a:r>
              <a:rPr dirty="0" spc="25"/>
              <a:t> </a:t>
            </a:r>
            <a:r>
              <a:rPr dirty="0" spc="-5"/>
              <a:t>processo</a:t>
            </a:r>
            <a:r>
              <a:rPr dirty="0" spc="30"/>
              <a:t> </a:t>
            </a:r>
            <a:r>
              <a:rPr dirty="0" spc="-5"/>
              <a:t>di</a:t>
            </a:r>
            <a:r>
              <a:rPr dirty="0" spc="20"/>
              <a:t> </a:t>
            </a:r>
            <a:r>
              <a:rPr dirty="0"/>
              <a:t>trasferimento </a:t>
            </a:r>
            <a:r>
              <a:rPr dirty="0" spc="-655"/>
              <a:t> </a:t>
            </a:r>
            <a:r>
              <a:rPr dirty="0" spc="-5"/>
              <a:t>tecnologico</a:t>
            </a:r>
            <a:r>
              <a:rPr dirty="0" spc="35"/>
              <a:t> </a:t>
            </a:r>
            <a:r>
              <a:rPr dirty="0" spc="-5"/>
              <a:t>dal</a:t>
            </a:r>
            <a:r>
              <a:rPr dirty="0" spc="5"/>
              <a:t> </a:t>
            </a:r>
            <a:r>
              <a:rPr dirty="0" spc="-5"/>
              <a:t>nostro</a:t>
            </a:r>
            <a:r>
              <a:rPr dirty="0"/>
              <a:t> </a:t>
            </a:r>
            <a:r>
              <a:rPr dirty="0" spc="-5"/>
              <a:t>know-how,</a:t>
            </a:r>
            <a:r>
              <a:rPr dirty="0" spc="30"/>
              <a:t> </a:t>
            </a:r>
            <a:r>
              <a:rPr dirty="0" spc="-5"/>
              <a:t>ai</a:t>
            </a:r>
            <a:r>
              <a:rPr dirty="0" spc="5"/>
              <a:t> </a:t>
            </a:r>
            <a:r>
              <a:rPr dirty="0" spc="-5"/>
              <a:t>veicoli</a:t>
            </a:r>
            <a:r>
              <a:rPr dirty="0" spc="30"/>
              <a:t> </a:t>
            </a:r>
            <a:r>
              <a:rPr dirty="0" spc="-5"/>
              <a:t>elettrici</a:t>
            </a:r>
          </a:p>
          <a:p>
            <a:pPr marL="262890" marR="753745">
              <a:lnSpc>
                <a:spcPct val="100000"/>
              </a:lnSpc>
              <a:spcBef>
                <a:spcPts val="2400"/>
              </a:spcBef>
            </a:pPr>
            <a:r>
              <a:rPr dirty="0" spc="-5">
                <a:solidFill>
                  <a:srgbClr val="00AFEF"/>
                </a:solidFill>
              </a:rPr>
              <a:t>Innovating</a:t>
            </a:r>
            <a:r>
              <a:rPr dirty="0" spc="20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the</a:t>
            </a:r>
            <a:r>
              <a:rPr dirty="0" spc="15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automotive </a:t>
            </a:r>
            <a:r>
              <a:rPr dirty="0" spc="-5">
                <a:solidFill>
                  <a:srgbClr val="00AFEF"/>
                </a:solidFill>
              </a:rPr>
              <a:t>sector</a:t>
            </a:r>
            <a:r>
              <a:rPr dirty="0" spc="15">
                <a:solidFill>
                  <a:srgbClr val="00AFEF"/>
                </a:solidFill>
              </a:rPr>
              <a:t> </a:t>
            </a:r>
            <a:r>
              <a:rPr dirty="0" spc="-5">
                <a:solidFill>
                  <a:srgbClr val="00AFEF"/>
                </a:solidFill>
              </a:rPr>
              <a:t>through</a:t>
            </a:r>
            <a:r>
              <a:rPr dirty="0" spc="10">
                <a:solidFill>
                  <a:srgbClr val="00AFEF"/>
                </a:solidFill>
              </a:rPr>
              <a:t> </a:t>
            </a:r>
            <a:r>
              <a:rPr dirty="0" spc="-5">
                <a:solidFill>
                  <a:srgbClr val="00AFEF"/>
                </a:solidFill>
              </a:rPr>
              <a:t>a</a:t>
            </a:r>
            <a:r>
              <a:rPr dirty="0" spc="15">
                <a:solidFill>
                  <a:srgbClr val="00AFEF"/>
                </a:solidFill>
              </a:rPr>
              <a:t> </a:t>
            </a:r>
            <a:r>
              <a:rPr dirty="0" spc="-5">
                <a:solidFill>
                  <a:srgbClr val="00AFEF"/>
                </a:solidFill>
              </a:rPr>
              <a:t>continuous</a:t>
            </a:r>
            <a:r>
              <a:rPr dirty="0" spc="30">
                <a:solidFill>
                  <a:srgbClr val="00AFEF"/>
                </a:solidFill>
              </a:rPr>
              <a:t> </a:t>
            </a:r>
            <a:r>
              <a:rPr dirty="0" spc="-5">
                <a:solidFill>
                  <a:srgbClr val="00AFEF"/>
                </a:solidFill>
              </a:rPr>
              <a:t>process</a:t>
            </a:r>
            <a:r>
              <a:rPr dirty="0" spc="15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of</a:t>
            </a:r>
            <a:r>
              <a:rPr dirty="0" spc="10">
                <a:solidFill>
                  <a:srgbClr val="00AFEF"/>
                </a:solidFill>
              </a:rPr>
              <a:t> </a:t>
            </a:r>
            <a:r>
              <a:rPr dirty="0" spc="-5">
                <a:solidFill>
                  <a:srgbClr val="00AFEF"/>
                </a:solidFill>
              </a:rPr>
              <a:t>technology </a:t>
            </a:r>
            <a:r>
              <a:rPr dirty="0" spc="-650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transfer</a:t>
            </a:r>
            <a:r>
              <a:rPr dirty="0" spc="-25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from </a:t>
            </a:r>
            <a:r>
              <a:rPr dirty="0" spc="-5">
                <a:solidFill>
                  <a:srgbClr val="00AFEF"/>
                </a:solidFill>
              </a:rPr>
              <a:t>our</a:t>
            </a:r>
            <a:r>
              <a:rPr dirty="0">
                <a:solidFill>
                  <a:srgbClr val="00AFEF"/>
                </a:solidFill>
              </a:rPr>
              <a:t> </a:t>
            </a:r>
            <a:r>
              <a:rPr dirty="0" spc="-5">
                <a:solidFill>
                  <a:srgbClr val="00AFEF"/>
                </a:solidFill>
              </a:rPr>
              <a:t>know-how</a:t>
            </a:r>
            <a:r>
              <a:rPr dirty="0" spc="25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to </a:t>
            </a:r>
            <a:r>
              <a:rPr dirty="0" spc="-5">
                <a:solidFill>
                  <a:srgbClr val="00AFEF"/>
                </a:solidFill>
              </a:rPr>
              <a:t>electric</a:t>
            </a:r>
            <a:r>
              <a:rPr dirty="0">
                <a:solidFill>
                  <a:srgbClr val="00AFEF"/>
                </a:solidFill>
              </a:rPr>
              <a:t> </a:t>
            </a:r>
            <a:r>
              <a:rPr dirty="0" spc="-5">
                <a:solidFill>
                  <a:srgbClr val="00AFEF"/>
                </a:solidFill>
              </a:rPr>
              <a:t>vehicles</a:t>
            </a:r>
          </a:p>
          <a:p>
            <a:pPr algn="ctr" marL="315595">
              <a:lnSpc>
                <a:spcPct val="100000"/>
              </a:lnSpc>
              <a:spcBef>
                <a:spcPts val="2350"/>
              </a:spcBef>
            </a:pPr>
            <a:r>
              <a:rPr dirty="0" sz="4000" spc="-5" b="1">
                <a:latin typeface="Arial"/>
                <a:cs typeface="Arial"/>
              </a:rPr>
              <a:t>Vision</a:t>
            </a:r>
            <a:endParaRPr sz="4000">
              <a:latin typeface="Arial"/>
              <a:cs typeface="Arial"/>
            </a:endParaRPr>
          </a:p>
          <a:p>
            <a:pPr marL="262890" marR="243840">
              <a:lnSpc>
                <a:spcPct val="100000"/>
              </a:lnSpc>
              <a:spcBef>
                <a:spcPts val="2450"/>
              </a:spcBef>
            </a:pPr>
            <a:r>
              <a:rPr dirty="0" spc="-5"/>
              <a:t>Sviluppare</a:t>
            </a:r>
            <a:r>
              <a:rPr dirty="0" spc="40"/>
              <a:t> </a:t>
            </a:r>
            <a:r>
              <a:rPr dirty="0" spc="-5"/>
              <a:t>una</a:t>
            </a:r>
            <a:r>
              <a:rPr dirty="0" spc="5"/>
              <a:t> </a:t>
            </a:r>
            <a:r>
              <a:rPr dirty="0" spc="-5"/>
              <a:t>piattaforma</a:t>
            </a:r>
            <a:r>
              <a:rPr dirty="0" spc="-10"/>
              <a:t> </a:t>
            </a:r>
            <a:r>
              <a:rPr dirty="0" spc="-5"/>
              <a:t>di</a:t>
            </a:r>
            <a:r>
              <a:rPr dirty="0"/>
              <a:t> </a:t>
            </a:r>
            <a:r>
              <a:rPr dirty="0" spc="-5"/>
              <a:t>veicoli</a:t>
            </a:r>
            <a:r>
              <a:rPr dirty="0" spc="30"/>
              <a:t> </a:t>
            </a:r>
            <a:r>
              <a:rPr dirty="0" spc="-5"/>
              <a:t>elettrici</a:t>
            </a:r>
            <a:r>
              <a:rPr dirty="0"/>
              <a:t> </a:t>
            </a:r>
            <a:r>
              <a:rPr dirty="0" spc="-5"/>
              <a:t>dotata</a:t>
            </a:r>
            <a:r>
              <a:rPr dirty="0"/>
              <a:t> </a:t>
            </a:r>
            <a:r>
              <a:rPr dirty="0" spc="-5"/>
              <a:t>di tecnologie</a:t>
            </a:r>
            <a:r>
              <a:rPr dirty="0" spc="25"/>
              <a:t> </a:t>
            </a:r>
            <a:r>
              <a:rPr dirty="0" spc="-5"/>
              <a:t>all’avanguardia, </a:t>
            </a:r>
            <a:r>
              <a:rPr dirty="0" spc="-650"/>
              <a:t> </a:t>
            </a:r>
            <a:r>
              <a:rPr dirty="0" spc="-5"/>
              <a:t>per</a:t>
            </a:r>
            <a:r>
              <a:rPr dirty="0"/>
              <a:t> </a:t>
            </a:r>
            <a:r>
              <a:rPr dirty="0" spc="-5"/>
              <a:t>garantire</a:t>
            </a:r>
            <a:r>
              <a:rPr dirty="0" spc="15"/>
              <a:t> </a:t>
            </a:r>
            <a:r>
              <a:rPr dirty="0" spc="-5"/>
              <a:t>la</a:t>
            </a:r>
            <a:r>
              <a:rPr dirty="0" spc="-10"/>
              <a:t> </a:t>
            </a:r>
            <a:r>
              <a:rPr dirty="0"/>
              <a:t>massima </a:t>
            </a:r>
            <a:r>
              <a:rPr dirty="0" spc="-5"/>
              <a:t>efficienza</a:t>
            </a:r>
            <a:r>
              <a:rPr dirty="0" spc="5"/>
              <a:t> </a:t>
            </a:r>
            <a:r>
              <a:rPr dirty="0" spc="-5"/>
              <a:t>possibile</a:t>
            </a:r>
          </a:p>
          <a:p>
            <a:pPr marL="262890">
              <a:lnSpc>
                <a:spcPct val="100000"/>
              </a:lnSpc>
              <a:spcBef>
                <a:spcPts val="2405"/>
              </a:spcBef>
            </a:pPr>
            <a:r>
              <a:rPr dirty="0" spc="-5">
                <a:solidFill>
                  <a:srgbClr val="00AFEF"/>
                </a:solidFill>
              </a:rPr>
              <a:t>Develop</a:t>
            </a:r>
            <a:r>
              <a:rPr dirty="0" spc="35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an </a:t>
            </a:r>
            <a:r>
              <a:rPr dirty="0" spc="-5">
                <a:solidFill>
                  <a:srgbClr val="00AFEF"/>
                </a:solidFill>
              </a:rPr>
              <a:t>electric</a:t>
            </a:r>
            <a:r>
              <a:rPr dirty="0" spc="10">
                <a:solidFill>
                  <a:srgbClr val="00AFEF"/>
                </a:solidFill>
              </a:rPr>
              <a:t> </a:t>
            </a:r>
            <a:r>
              <a:rPr dirty="0" spc="-5">
                <a:solidFill>
                  <a:srgbClr val="00AFEF"/>
                </a:solidFill>
              </a:rPr>
              <a:t>vehicle</a:t>
            </a:r>
            <a:r>
              <a:rPr dirty="0" spc="35">
                <a:solidFill>
                  <a:srgbClr val="00AFEF"/>
                </a:solidFill>
              </a:rPr>
              <a:t> </a:t>
            </a:r>
            <a:r>
              <a:rPr dirty="0" spc="-5">
                <a:solidFill>
                  <a:srgbClr val="00AFEF"/>
                </a:solidFill>
              </a:rPr>
              <a:t>platform</a:t>
            </a:r>
            <a:r>
              <a:rPr dirty="0" spc="5">
                <a:solidFill>
                  <a:srgbClr val="00AFEF"/>
                </a:solidFill>
              </a:rPr>
              <a:t> </a:t>
            </a:r>
            <a:r>
              <a:rPr dirty="0" spc="-5">
                <a:solidFill>
                  <a:srgbClr val="00AFEF"/>
                </a:solidFill>
              </a:rPr>
              <a:t>equipped</a:t>
            </a:r>
            <a:r>
              <a:rPr dirty="0" spc="40">
                <a:solidFill>
                  <a:srgbClr val="00AFEF"/>
                </a:solidFill>
              </a:rPr>
              <a:t> </a:t>
            </a:r>
            <a:r>
              <a:rPr dirty="0" spc="-5">
                <a:solidFill>
                  <a:srgbClr val="00AFEF"/>
                </a:solidFill>
              </a:rPr>
              <a:t>with</a:t>
            </a:r>
            <a:r>
              <a:rPr dirty="0" spc="5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cutting-edge</a:t>
            </a:r>
            <a:r>
              <a:rPr dirty="0" spc="30">
                <a:solidFill>
                  <a:srgbClr val="00AFEF"/>
                </a:solidFill>
              </a:rPr>
              <a:t> </a:t>
            </a:r>
            <a:r>
              <a:rPr dirty="0" spc="-5">
                <a:solidFill>
                  <a:srgbClr val="00AFEF"/>
                </a:solidFill>
              </a:rPr>
              <a:t>technologies,</a:t>
            </a:r>
            <a:r>
              <a:rPr dirty="0" spc="35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to</a:t>
            </a:r>
          </a:p>
          <a:p>
            <a:pPr marL="262890">
              <a:lnSpc>
                <a:spcPct val="100000"/>
              </a:lnSpc>
            </a:pPr>
            <a:r>
              <a:rPr dirty="0" spc="-5">
                <a:solidFill>
                  <a:srgbClr val="00AFEF"/>
                </a:solidFill>
              </a:rPr>
              <a:t>ensure</a:t>
            </a:r>
            <a:r>
              <a:rPr dirty="0" spc="15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the</a:t>
            </a:r>
            <a:r>
              <a:rPr dirty="0" spc="-10">
                <a:solidFill>
                  <a:srgbClr val="00AFEF"/>
                </a:solidFill>
              </a:rPr>
              <a:t> </a:t>
            </a:r>
            <a:r>
              <a:rPr dirty="0" spc="-5">
                <a:solidFill>
                  <a:srgbClr val="00AFEF"/>
                </a:solidFill>
              </a:rPr>
              <a:t>highest</a:t>
            </a:r>
            <a:r>
              <a:rPr dirty="0" spc="15">
                <a:solidFill>
                  <a:srgbClr val="00AFEF"/>
                </a:solidFill>
              </a:rPr>
              <a:t> </a:t>
            </a:r>
            <a:r>
              <a:rPr dirty="0" spc="-5">
                <a:solidFill>
                  <a:srgbClr val="00AFEF"/>
                </a:solidFill>
              </a:rPr>
              <a:t>possible</a:t>
            </a:r>
            <a:r>
              <a:rPr dirty="0" spc="25">
                <a:solidFill>
                  <a:srgbClr val="00AFEF"/>
                </a:solidFill>
              </a:rPr>
              <a:t> </a:t>
            </a:r>
            <a:r>
              <a:rPr dirty="0" spc="-5">
                <a:solidFill>
                  <a:srgbClr val="00AFEF"/>
                </a:solidFill>
              </a:rPr>
              <a:t>efficiency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328" y="69850"/>
            <a:ext cx="4880114" cy="17825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39202" y="133604"/>
            <a:ext cx="4918075" cy="10312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spc="-5">
                <a:solidFill>
                  <a:srgbClr val="FF0000"/>
                </a:solidFill>
              </a:rPr>
              <a:t>Dream</a:t>
            </a:r>
            <a:r>
              <a:rPr dirty="0" sz="6600" spc="-60">
                <a:solidFill>
                  <a:srgbClr val="FF0000"/>
                </a:solidFill>
              </a:rPr>
              <a:t> </a:t>
            </a:r>
            <a:r>
              <a:rPr dirty="0" sz="6600">
                <a:solidFill>
                  <a:srgbClr val="FF0000"/>
                </a:solidFill>
              </a:rPr>
              <a:t>Team</a:t>
            </a:r>
            <a:endParaRPr sz="6600"/>
          </a:p>
        </p:txBody>
      </p:sp>
      <p:sp>
        <p:nvSpPr>
          <p:cNvPr id="3" name="object 3"/>
          <p:cNvSpPr txBox="1"/>
          <p:nvPr/>
        </p:nvSpPr>
        <p:spPr>
          <a:xfrm>
            <a:off x="1036116" y="1884425"/>
            <a:ext cx="9744075" cy="7333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5625"/>
              </a:lnSpc>
              <a:spcBef>
                <a:spcPts val="100"/>
              </a:spcBef>
            </a:pPr>
            <a:r>
              <a:rPr dirty="0" sz="4700">
                <a:solidFill>
                  <a:srgbClr val="FF0000"/>
                </a:solidFill>
                <a:latin typeface="Arial MT"/>
                <a:cs typeface="Arial MT"/>
              </a:rPr>
              <a:t>C.E.O.</a:t>
            </a:r>
            <a:r>
              <a:rPr dirty="0" sz="4700">
                <a:latin typeface="Arial MT"/>
                <a:cs typeface="Arial MT"/>
              </a:rPr>
              <a:t>:</a:t>
            </a:r>
            <a:r>
              <a:rPr dirty="0" sz="4700" spc="-60">
                <a:latin typeface="Arial MT"/>
                <a:cs typeface="Arial MT"/>
              </a:rPr>
              <a:t> </a:t>
            </a:r>
            <a:r>
              <a:rPr dirty="0" sz="4700" b="1" i="1">
                <a:solidFill>
                  <a:srgbClr val="00AFEF"/>
                </a:solidFill>
                <a:latin typeface="Arial"/>
                <a:cs typeface="Arial"/>
              </a:rPr>
              <a:t>ALESSANDRO CANTONE</a:t>
            </a:r>
            <a:endParaRPr sz="4700">
              <a:latin typeface="Arial"/>
              <a:cs typeface="Arial"/>
            </a:endParaRPr>
          </a:p>
          <a:p>
            <a:pPr marL="111125" marR="3415665" indent="10160">
              <a:lnSpc>
                <a:spcPts val="3100"/>
              </a:lnSpc>
              <a:spcBef>
                <a:spcPts val="305"/>
              </a:spcBef>
            </a:pPr>
            <a:r>
              <a:rPr dirty="0" sz="2800" spc="-10">
                <a:latin typeface="Arial MT"/>
                <a:cs typeface="Arial MT"/>
              </a:rPr>
              <a:t>LAUREA: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10">
                <a:latin typeface="Arial MT"/>
                <a:cs typeface="Arial MT"/>
              </a:rPr>
              <a:t>MANAGEMENT</a:t>
            </a:r>
            <a:r>
              <a:rPr dirty="0" sz="2800" spc="55">
                <a:latin typeface="Arial MT"/>
                <a:cs typeface="Arial MT"/>
              </a:rPr>
              <a:t> </a:t>
            </a:r>
            <a:r>
              <a:rPr dirty="0" sz="2800" spc="-10">
                <a:latin typeface="Arial MT"/>
                <a:cs typeface="Arial MT"/>
              </a:rPr>
              <a:t>D’IMPRESA </a:t>
            </a:r>
            <a:r>
              <a:rPr dirty="0" sz="2800" spc="-76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Degree:</a:t>
            </a:r>
            <a:r>
              <a:rPr dirty="0" sz="2800" spc="-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BUSINESS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10">
                <a:latin typeface="Arial MT"/>
                <a:cs typeface="Arial MT"/>
              </a:rPr>
              <a:t>MANAGEMENT</a:t>
            </a:r>
            <a:endParaRPr sz="2800">
              <a:latin typeface="Arial MT"/>
              <a:cs typeface="Arial MT"/>
            </a:endParaRPr>
          </a:p>
          <a:p>
            <a:pPr marL="12700">
              <a:lnSpc>
                <a:spcPts val="5500"/>
              </a:lnSpc>
              <a:spcBef>
                <a:spcPts val="2350"/>
              </a:spcBef>
            </a:pPr>
            <a:r>
              <a:rPr dirty="0" sz="4700">
                <a:solidFill>
                  <a:srgbClr val="FF0000"/>
                </a:solidFill>
                <a:latin typeface="Arial MT"/>
                <a:cs typeface="Arial MT"/>
              </a:rPr>
              <a:t>MANAGER</a:t>
            </a:r>
            <a:r>
              <a:rPr dirty="0" sz="4700">
                <a:latin typeface="Arial MT"/>
                <a:cs typeface="Arial MT"/>
              </a:rPr>
              <a:t>:</a:t>
            </a:r>
            <a:r>
              <a:rPr dirty="0" sz="4700" spc="-30">
                <a:latin typeface="Arial MT"/>
                <a:cs typeface="Arial MT"/>
              </a:rPr>
              <a:t> </a:t>
            </a:r>
            <a:r>
              <a:rPr dirty="0" sz="4700" b="1" i="1">
                <a:solidFill>
                  <a:srgbClr val="00AFEF"/>
                </a:solidFill>
                <a:latin typeface="Arial"/>
                <a:cs typeface="Arial"/>
              </a:rPr>
              <a:t>CLAUDIO</a:t>
            </a:r>
            <a:r>
              <a:rPr dirty="0" sz="4700" spc="-20" b="1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z="4700" b="1" i="1">
                <a:solidFill>
                  <a:srgbClr val="00AFEF"/>
                </a:solidFill>
                <a:latin typeface="Arial"/>
                <a:cs typeface="Arial"/>
              </a:rPr>
              <a:t>CANTONE</a:t>
            </a:r>
            <a:endParaRPr sz="4700">
              <a:latin typeface="Arial"/>
              <a:cs typeface="Arial"/>
            </a:endParaRPr>
          </a:p>
          <a:p>
            <a:pPr marL="12700">
              <a:lnSpc>
                <a:spcPts val="3050"/>
              </a:lnSpc>
            </a:pPr>
            <a:r>
              <a:rPr dirty="0" sz="2800" spc="-10">
                <a:latin typeface="Arial MT"/>
                <a:cs typeface="Arial MT"/>
              </a:rPr>
              <a:t>LAUREA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MAGISTRALE: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10">
                <a:latin typeface="Arial MT"/>
                <a:cs typeface="Arial MT"/>
              </a:rPr>
              <a:t>INGEGNERIA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ELETTRONICA</a:t>
            </a:r>
            <a:endParaRPr sz="2800">
              <a:latin typeface="Arial MT"/>
              <a:cs typeface="Arial MT"/>
            </a:endParaRPr>
          </a:p>
          <a:p>
            <a:pPr marL="12700">
              <a:lnSpc>
                <a:spcPts val="3025"/>
              </a:lnSpc>
            </a:pPr>
            <a:r>
              <a:rPr dirty="0" sz="2800">
                <a:latin typeface="Arial MT"/>
                <a:cs typeface="Arial MT"/>
              </a:rPr>
              <a:t>Degree:</a:t>
            </a:r>
            <a:r>
              <a:rPr dirty="0" sz="2800" spc="-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Electronic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Engineering</a:t>
            </a:r>
            <a:endParaRPr sz="2800">
              <a:latin typeface="Arial MT"/>
              <a:cs typeface="Arial MT"/>
            </a:endParaRPr>
          </a:p>
          <a:p>
            <a:pPr marL="12700">
              <a:lnSpc>
                <a:spcPts val="3195"/>
              </a:lnSpc>
            </a:pPr>
            <a:r>
              <a:rPr dirty="0" sz="2800" spc="-5">
                <a:latin typeface="Arial MT"/>
                <a:cs typeface="Arial MT"/>
              </a:rPr>
              <a:t>Master </a:t>
            </a:r>
            <a:r>
              <a:rPr dirty="0" sz="2800">
                <a:latin typeface="Arial MT"/>
                <a:cs typeface="Arial MT"/>
              </a:rPr>
              <a:t>Business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Administration:</a:t>
            </a:r>
            <a:r>
              <a:rPr dirty="0" sz="2800" spc="30">
                <a:latin typeface="Arial MT"/>
                <a:cs typeface="Arial MT"/>
              </a:rPr>
              <a:t> </a:t>
            </a:r>
            <a:r>
              <a:rPr dirty="0" sz="2800" spc="-10">
                <a:latin typeface="Arial MT"/>
                <a:cs typeface="Arial MT"/>
              </a:rPr>
              <a:t>UNIVERSITA’</a:t>
            </a:r>
            <a:r>
              <a:rPr dirty="0" sz="2800" spc="40">
                <a:latin typeface="Arial MT"/>
                <a:cs typeface="Arial MT"/>
              </a:rPr>
              <a:t> </a:t>
            </a:r>
            <a:r>
              <a:rPr dirty="0" sz="2800" spc="-10">
                <a:latin typeface="Arial MT"/>
                <a:cs typeface="Arial MT"/>
              </a:rPr>
              <a:t>BOCCONI</a:t>
            </a:r>
            <a:endParaRPr sz="2800">
              <a:latin typeface="Arial MT"/>
              <a:cs typeface="Arial MT"/>
            </a:endParaRPr>
          </a:p>
          <a:p>
            <a:pPr marL="12700">
              <a:lnSpc>
                <a:spcPts val="5500"/>
              </a:lnSpc>
              <a:spcBef>
                <a:spcPts val="2405"/>
              </a:spcBef>
            </a:pPr>
            <a:r>
              <a:rPr dirty="0" sz="4700">
                <a:solidFill>
                  <a:srgbClr val="FF0000"/>
                </a:solidFill>
                <a:latin typeface="Arial MT"/>
                <a:cs typeface="Arial MT"/>
              </a:rPr>
              <a:t>DESIGNER</a:t>
            </a:r>
            <a:r>
              <a:rPr dirty="0" sz="4700">
                <a:latin typeface="Arial MT"/>
                <a:cs typeface="Arial MT"/>
              </a:rPr>
              <a:t>:</a:t>
            </a:r>
            <a:r>
              <a:rPr dirty="0" sz="4700" spc="-35">
                <a:latin typeface="Arial MT"/>
                <a:cs typeface="Arial MT"/>
              </a:rPr>
              <a:t> </a:t>
            </a:r>
            <a:r>
              <a:rPr dirty="0" sz="4700" spc="-5" b="1" i="1">
                <a:solidFill>
                  <a:srgbClr val="00AFEF"/>
                </a:solidFill>
                <a:latin typeface="Arial"/>
                <a:cs typeface="Arial"/>
              </a:rPr>
              <a:t>ALESSIO</a:t>
            </a:r>
            <a:r>
              <a:rPr dirty="0" sz="4700" spc="-30" b="1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z="4700" b="1" i="1">
                <a:solidFill>
                  <a:srgbClr val="00AFEF"/>
                </a:solidFill>
                <a:latin typeface="Arial"/>
                <a:cs typeface="Arial"/>
              </a:rPr>
              <a:t>BALLERINO</a:t>
            </a:r>
            <a:endParaRPr sz="4700">
              <a:latin typeface="Arial"/>
              <a:cs typeface="Arial"/>
            </a:endParaRPr>
          </a:p>
          <a:p>
            <a:pPr marL="12700">
              <a:lnSpc>
                <a:spcPts val="3050"/>
              </a:lnSpc>
            </a:pPr>
            <a:r>
              <a:rPr dirty="0" sz="2800" spc="-10">
                <a:latin typeface="Arial MT"/>
                <a:cs typeface="Arial MT"/>
              </a:rPr>
              <a:t>LAUREA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MAGISTRALE: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10">
                <a:latin typeface="Arial MT"/>
                <a:cs typeface="Arial MT"/>
              </a:rPr>
              <a:t>INGEGNERIA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ELETTRONICA</a:t>
            </a:r>
            <a:endParaRPr sz="2800">
              <a:latin typeface="Arial MT"/>
              <a:cs typeface="Arial MT"/>
            </a:endParaRPr>
          </a:p>
          <a:p>
            <a:pPr marL="12700">
              <a:lnSpc>
                <a:spcPts val="3195"/>
              </a:lnSpc>
            </a:pPr>
            <a:r>
              <a:rPr dirty="0" sz="2800">
                <a:latin typeface="Arial MT"/>
                <a:cs typeface="Arial MT"/>
              </a:rPr>
              <a:t>Degree:</a:t>
            </a:r>
            <a:r>
              <a:rPr dirty="0" sz="2800" spc="-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Electronic </a:t>
            </a:r>
            <a:r>
              <a:rPr dirty="0" sz="2800" spc="-5">
                <a:latin typeface="Arial MT"/>
                <a:cs typeface="Arial MT"/>
              </a:rPr>
              <a:t>Engineering</a:t>
            </a:r>
            <a:endParaRPr sz="2800">
              <a:latin typeface="Arial MT"/>
              <a:cs typeface="Arial MT"/>
            </a:endParaRPr>
          </a:p>
          <a:p>
            <a:pPr marL="12700">
              <a:lnSpc>
                <a:spcPts val="5500"/>
              </a:lnSpc>
              <a:spcBef>
                <a:spcPts val="2410"/>
              </a:spcBef>
            </a:pPr>
            <a:r>
              <a:rPr dirty="0" sz="4700">
                <a:solidFill>
                  <a:srgbClr val="FF0000"/>
                </a:solidFill>
                <a:latin typeface="Arial MT"/>
                <a:cs typeface="Arial MT"/>
              </a:rPr>
              <a:t>MANAGER</a:t>
            </a:r>
            <a:r>
              <a:rPr dirty="0" sz="4700">
                <a:latin typeface="Arial MT"/>
                <a:cs typeface="Arial MT"/>
              </a:rPr>
              <a:t>:</a:t>
            </a:r>
            <a:r>
              <a:rPr dirty="0" sz="4700" spc="-30">
                <a:latin typeface="Arial MT"/>
                <a:cs typeface="Arial MT"/>
              </a:rPr>
              <a:t> </a:t>
            </a:r>
            <a:r>
              <a:rPr dirty="0" sz="4700" b="1" i="1">
                <a:solidFill>
                  <a:srgbClr val="00AFEF"/>
                </a:solidFill>
                <a:latin typeface="Arial"/>
                <a:cs typeface="Arial"/>
              </a:rPr>
              <a:t>LUCIA</a:t>
            </a:r>
            <a:r>
              <a:rPr dirty="0" sz="4700" spc="-20" b="1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z="4700" spc="-5" b="1" i="1">
                <a:solidFill>
                  <a:srgbClr val="00AFEF"/>
                </a:solidFill>
                <a:latin typeface="Arial"/>
                <a:cs typeface="Arial"/>
              </a:rPr>
              <a:t>ARGIRO’</a:t>
            </a:r>
            <a:endParaRPr sz="4700">
              <a:latin typeface="Arial"/>
              <a:cs typeface="Arial"/>
            </a:endParaRPr>
          </a:p>
          <a:p>
            <a:pPr marL="12700">
              <a:lnSpc>
                <a:spcPts val="3050"/>
              </a:lnSpc>
            </a:pPr>
            <a:r>
              <a:rPr dirty="0" sz="2800" spc="-5">
                <a:latin typeface="Arial MT"/>
                <a:cs typeface="Arial MT"/>
              </a:rPr>
              <a:t>LAUREA: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LINGUE</a:t>
            </a:r>
            <a:r>
              <a:rPr dirty="0" sz="2800" spc="-10">
                <a:latin typeface="Arial MT"/>
                <a:cs typeface="Arial MT"/>
              </a:rPr>
              <a:t> STRANIERE</a:t>
            </a:r>
            <a:endParaRPr sz="2800">
              <a:latin typeface="Arial MT"/>
              <a:cs typeface="Arial MT"/>
            </a:endParaRPr>
          </a:p>
          <a:p>
            <a:pPr marL="12700">
              <a:lnSpc>
                <a:spcPts val="3195"/>
              </a:lnSpc>
            </a:pPr>
            <a:r>
              <a:rPr dirty="0" sz="2800">
                <a:latin typeface="Arial MT"/>
                <a:cs typeface="Arial MT"/>
              </a:rPr>
              <a:t>Degree: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Foreign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Languages</a:t>
            </a:r>
            <a:endParaRPr sz="28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328" y="69850"/>
            <a:ext cx="4880114" cy="17825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64511" y="2891739"/>
            <a:ext cx="8324850" cy="1031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>
                <a:solidFill>
                  <a:srgbClr val="001F5F"/>
                </a:solidFill>
                <a:latin typeface="Arial MT"/>
                <a:cs typeface="Arial MT"/>
              </a:rPr>
              <a:t>ST</a:t>
            </a:r>
            <a:r>
              <a:rPr dirty="0" sz="6600" spc="-45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6600">
                <a:solidFill>
                  <a:srgbClr val="001F5F"/>
                </a:solidFill>
                <a:latin typeface="Arial MT"/>
                <a:cs typeface="Arial MT"/>
              </a:rPr>
              <a:t>Authorized</a:t>
            </a:r>
            <a:r>
              <a:rPr dirty="0" sz="6600" spc="-15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6600">
                <a:solidFill>
                  <a:srgbClr val="001F5F"/>
                </a:solidFill>
                <a:latin typeface="Arial MT"/>
                <a:cs typeface="Arial MT"/>
              </a:rPr>
              <a:t>Partner</a:t>
            </a:r>
            <a:endParaRPr sz="66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54836" y="4612385"/>
            <a:ext cx="4666750" cy="200555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126738" y="8054746"/>
            <a:ext cx="3883025" cy="665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200" spc="-5">
                <a:solidFill>
                  <a:srgbClr val="001F5F"/>
                </a:solidFill>
                <a:latin typeface="Arial MT"/>
                <a:cs typeface="Arial MT"/>
                <a:hlinkClick r:id="rId3"/>
              </a:rPr>
              <a:t>ww</a:t>
            </a:r>
            <a:r>
              <a:rPr dirty="0" sz="4200" spc="-215">
                <a:solidFill>
                  <a:srgbClr val="001F5F"/>
                </a:solidFill>
                <a:latin typeface="Arial MT"/>
                <a:cs typeface="Arial MT"/>
                <a:hlinkClick r:id="rId3"/>
              </a:rPr>
              <a:t>w</a:t>
            </a:r>
            <a:r>
              <a:rPr dirty="0" sz="4200" spc="-5">
                <a:solidFill>
                  <a:srgbClr val="001F5F"/>
                </a:solidFill>
                <a:latin typeface="Arial MT"/>
                <a:cs typeface="Arial MT"/>
                <a:hlinkClick r:id="rId3"/>
              </a:rPr>
              <a:t>.spinfo</a:t>
            </a:r>
            <a:r>
              <a:rPr dirty="0" sz="4200" spc="5">
                <a:solidFill>
                  <a:srgbClr val="001F5F"/>
                </a:solidFill>
                <a:latin typeface="Arial MT"/>
                <a:cs typeface="Arial MT"/>
                <a:hlinkClick r:id="rId3"/>
              </a:rPr>
              <a:t>a</a:t>
            </a:r>
            <a:r>
              <a:rPr dirty="0" sz="4200">
                <a:solidFill>
                  <a:srgbClr val="001F5F"/>
                </a:solidFill>
                <a:latin typeface="Arial MT"/>
                <a:cs typeface="Arial MT"/>
                <a:hlinkClick r:id="rId3"/>
              </a:rPr>
              <a:t>m.it</a:t>
            </a:r>
            <a:endParaRPr sz="420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5328" y="69850"/>
            <a:ext cx="4880114" cy="178257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5414" y="1474787"/>
            <a:ext cx="12785725" cy="7289800"/>
            <a:chOff x="125414" y="1474787"/>
            <a:chExt cx="12785725" cy="72898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5414" y="1474787"/>
              <a:ext cx="12785722" cy="72898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5924" y="2751074"/>
              <a:ext cx="1600200" cy="1295400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1090675" y="3247136"/>
            <a:ext cx="26035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380">
                <a:solidFill>
                  <a:srgbClr val="4B4B4B"/>
                </a:solidFill>
                <a:latin typeface="Verdana"/>
                <a:cs typeface="Verdana"/>
              </a:rPr>
              <a:t>ST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79750" y="2535301"/>
            <a:ext cx="1600200" cy="129540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3501897" y="3031363"/>
            <a:ext cx="78105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10">
                <a:solidFill>
                  <a:srgbClr val="FFFFFF"/>
                </a:solidFill>
                <a:latin typeface="Verdana"/>
                <a:cs typeface="Verdana"/>
              </a:rPr>
              <a:t>O.E.D.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158226" y="2428875"/>
            <a:ext cx="1600200" cy="1295400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8530208" y="2772536"/>
            <a:ext cx="881380" cy="635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8435" marR="5080" indent="-166370">
              <a:lnSpc>
                <a:spcPct val="100000"/>
              </a:lnSpc>
              <a:spcBef>
                <a:spcPts val="100"/>
              </a:spcBef>
            </a:pPr>
            <a:r>
              <a:rPr dirty="0" sz="2000" spc="-26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dirty="0" sz="2000" spc="-29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dirty="0" sz="2000" spc="30">
                <a:solidFill>
                  <a:srgbClr val="FFFFFF"/>
                </a:solidFill>
                <a:latin typeface="Verdana"/>
                <a:cs typeface="Verdana"/>
              </a:rPr>
              <a:t>GAR  </a:t>
            </a:r>
            <a:r>
              <a:rPr dirty="0" sz="2000" spc="70">
                <a:solidFill>
                  <a:srgbClr val="FFFFFF"/>
                </a:solidFill>
                <a:latin typeface="Verdana"/>
                <a:cs typeface="Verdana"/>
              </a:rPr>
              <a:t>CRM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638800" y="2644775"/>
            <a:ext cx="1600200" cy="1295400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5971159" y="3140710"/>
            <a:ext cx="947419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285">
                <a:solidFill>
                  <a:srgbClr val="4B4B4B"/>
                </a:solidFill>
                <a:latin typeface="Verdana"/>
                <a:cs typeface="Verdana"/>
              </a:rPr>
              <a:t>DES</a:t>
            </a:r>
            <a:r>
              <a:rPr dirty="0" sz="2000" spc="-160">
                <a:solidFill>
                  <a:srgbClr val="4B4B4B"/>
                </a:solidFill>
                <a:latin typeface="Verdana"/>
                <a:cs typeface="Verdana"/>
              </a:rPr>
              <a:t>I</a:t>
            </a:r>
            <a:r>
              <a:rPr dirty="0" sz="2000" spc="85">
                <a:solidFill>
                  <a:srgbClr val="4B4B4B"/>
                </a:solidFill>
                <a:latin typeface="Verdana"/>
                <a:cs typeface="Verdana"/>
              </a:rPr>
              <a:t>GN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750550" y="2573401"/>
            <a:ext cx="1600200" cy="1295400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10976864" y="3069463"/>
            <a:ext cx="115697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35">
                <a:solidFill>
                  <a:srgbClr val="4B4B4B"/>
                </a:solidFill>
                <a:latin typeface="Verdana"/>
                <a:cs typeface="Verdana"/>
              </a:rPr>
              <a:t>MED</a:t>
            </a:r>
            <a:r>
              <a:rPr dirty="0" sz="2000" spc="-65">
                <a:solidFill>
                  <a:srgbClr val="4B4B4B"/>
                </a:solidFill>
                <a:latin typeface="Verdana"/>
                <a:cs typeface="Verdana"/>
              </a:rPr>
              <a:t>I</a:t>
            </a:r>
            <a:r>
              <a:rPr dirty="0" sz="2000" spc="50">
                <a:solidFill>
                  <a:srgbClr val="4B4B4B"/>
                </a:solidFill>
                <a:latin typeface="Verdana"/>
                <a:cs typeface="Verdana"/>
              </a:rPr>
              <a:t>CAL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14" name="object 1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117850" y="5092700"/>
            <a:ext cx="1600200" cy="1295400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3483102" y="5436870"/>
            <a:ext cx="886460" cy="6356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" marR="5080" indent="-22860">
              <a:lnSpc>
                <a:spcPct val="100000"/>
              </a:lnSpc>
              <a:spcBef>
                <a:spcPts val="105"/>
              </a:spcBef>
            </a:pPr>
            <a:r>
              <a:rPr dirty="0" sz="2000" spc="-260">
                <a:solidFill>
                  <a:srgbClr val="4B4B4B"/>
                </a:solidFill>
                <a:latin typeface="Verdana"/>
                <a:cs typeface="Verdana"/>
              </a:rPr>
              <a:t>S</a:t>
            </a:r>
            <a:r>
              <a:rPr dirty="0" sz="2000" spc="-290">
                <a:solidFill>
                  <a:srgbClr val="4B4B4B"/>
                </a:solidFill>
                <a:latin typeface="Verdana"/>
                <a:cs typeface="Verdana"/>
              </a:rPr>
              <a:t>U</a:t>
            </a:r>
            <a:r>
              <a:rPr dirty="0" sz="2000" spc="-60">
                <a:solidFill>
                  <a:srgbClr val="4B4B4B"/>
                </a:solidFill>
                <a:latin typeface="Verdana"/>
                <a:cs typeface="Verdana"/>
              </a:rPr>
              <a:t>PPLY  </a:t>
            </a:r>
            <a:r>
              <a:rPr dirty="0" sz="2000" spc="-40">
                <a:solidFill>
                  <a:srgbClr val="4B4B4B"/>
                </a:solidFill>
                <a:latin typeface="Verdana"/>
                <a:cs typeface="Verdana"/>
              </a:rPr>
              <a:t>CHAIN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16" name="object 1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231251" y="5021198"/>
            <a:ext cx="1600200" cy="1295400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8808466" y="5517591"/>
            <a:ext cx="45910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204">
                <a:solidFill>
                  <a:srgbClr val="4B4B4B"/>
                </a:solidFill>
                <a:latin typeface="Verdana"/>
                <a:cs typeface="Verdana"/>
              </a:rPr>
              <a:t>B2B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18" name="object 1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73162" y="7397750"/>
            <a:ext cx="1600200" cy="1295400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1697227" y="7894701"/>
            <a:ext cx="56070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60">
                <a:solidFill>
                  <a:srgbClr val="4B4B4B"/>
                </a:solidFill>
                <a:latin typeface="Verdana"/>
                <a:cs typeface="Verdana"/>
              </a:rPr>
              <a:t>R&amp;D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20" name="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726426" y="7397750"/>
            <a:ext cx="1600200" cy="1295400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7890509" y="7894701"/>
            <a:ext cx="128841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65">
                <a:solidFill>
                  <a:srgbClr val="4B4B4B"/>
                </a:solidFill>
                <a:latin typeface="Verdana"/>
                <a:cs typeface="Verdana"/>
              </a:rPr>
              <a:t>ROYALTIES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22" name="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4025" y="4660900"/>
            <a:ext cx="1600200" cy="1295400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712723" y="5004942"/>
            <a:ext cx="1138555" cy="6356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4450" marR="5080" indent="-32384">
              <a:lnSpc>
                <a:spcPct val="100000"/>
              </a:lnSpc>
              <a:spcBef>
                <a:spcPts val="105"/>
              </a:spcBef>
            </a:pPr>
            <a:r>
              <a:rPr dirty="0" sz="2000" spc="-265">
                <a:solidFill>
                  <a:srgbClr val="4B4B4B"/>
                </a:solidFill>
                <a:latin typeface="Verdana"/>
                <a:cs typeface="Verdana"/>
              </a:rPr>
              <a:t>BUSINESS </a:t>
            </a:r>
            <a:r>
              <a:rPr dirty="0" sz="2000" spc="-690">
                <a:solidFill>
                  <a:srgbClr val="4B4B4B"/>
                </a:solidFill>
                <a:latin typeface="Verdana"/>
                <a:cs typeface="Verdana"/>
              </a:rPr>
              <a:t> </a:t>
            </a:r>
            <a:r>
              <a:rPr dirty="0" sz="2000" spc="-30">
                <a:solidFill>
                  <a:srgbClr val="4B4B4B"/>
                </a:solidFill>
                <a:latin typeface="Verdana"/>
                <a:cs typeface="Verdana"/>
              </a:rPr>
              <a:t>PA</a:t>
            </a:r>
            <a:r>
              <a:rPr dirty="0" sz="2000" spc="-40">
                <a:solidFill>
                  <a:srgbClr val="4B4B4B"/>
                </a:solidFill>
                <a:latin typeface="Verdana"/>
                <a:cs typeface="Verdana"/>
              </a:rPr>
              <a:t>R</a:t>
            </a:r>
            <a:r>
              <a:rPr dirty="0" sz="2000" spc="-200">
                <a:solidFill>
                  <a:srgbClr val="4B4B4B"/>
                </a:solidFill>
                <a:latin typeface="Verdana"/>
                <a:cs typeface="Verdana"/>
              </a:rPr>
              <a:t>TN</a:t>
            </a:r>
            <a:r>
              <a:rPr dirty="0" sz="2000" spc="-180">
                <a:solidFill>
                  <a:srgbClr val="4B4B4B"/>
                </a:solidFill>
                <a:latin typeface="Verdana"/>
                <a:cs typeface="Verdana"/>
              </a:rPr>
              <a:t>E</a:t>
            </a:r>
            <a:r>
              <a:rPr dirty="0" sz="2000" spc="-175">
                <a:solidFill>
                  <a:srgbClr val="4B4B4B"/>
                </a:solidFill>
                <a:latin typeface="Verdana"/>
                <a:cs typeface="Verdana"/>
              </a:rPr>
              <a:t>R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24" name="object 2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750550" y="4660900"/>
            <a:ext cx="1600200" cy="1295400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10740390" y="5157342"/>
            <a:ext cx="163893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95">
                <a:solidFill>
                  <a:srgbClr val="4B4B4B"/>
                </a:solidFill>
                <a:latin typeface="Verdana"/>
                <a:cs typeface="Verdana"/>
              </a:rPr>
              <a:t>AUTOMOTIVE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26" name="object 2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189351" y="7397750"/>
            <a:ext cx="1600200" cy="1295400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3259328" y="7894701"/>
            <a:ext cx="146621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45">
                <a:solidFill>
                  <a:srgbClr val="4B4B4B"/>
                </a:solidFill>
                <a:latin typeface="Verdana"/>
                <a:cs typeface="Verdana"/>
              </a:rPr>
              <a:t>M</a:t>
            </a:r>
            <a:r>
              <a:rPr dirty="0" sz="2000" spc="105">
                <a:solidFill>
                  <a:srgbClr val="4B4B4B"/>
                </a:solidFill>
                <a:latin typeface="Verdana"/>
                <a:cs typeface="Verdana"/>
              </a:rPr>
              <a:t>A</a:t>
            </a:r>
            <a:r>
              <a:rPr dirty="0" sz="2000" spc="-290">
                <a:solidFill>
                  <a:srgbClr val="4B4B4B"/>
                </a:solidFill>
                <a:latin typeface="Verdana"/>
                <a:cs typeface="Verdana"/>
              </a:rPr>
              <a:t>RKET</a:t>
            </a:r>
            <a:r>
              <a:rPr dirty="0" sz="2000" spc="-170">
                <a:solidFill>
                  <a:srgbClr val="4B4B4B"/>
                </a:solidFill>
                <a:latin typeface="Verdana"/>
                <a:cs typeface="Verdana"/>
              </a:rPr>
              <a:t>I</a:t>
            </a:r>
            <a:r>
              <a:rPr dirty="0" sz="2000" spc="90">
                <a:solidFill>
                  <a:srgbClr val="4B4B4B"/>
                </a:solidFill>
                <a:latin typeface="Verdana"/>
                <a:cs typeface="Verdana"/>
              </a:rPr>
              <a:t>NG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28" name="object 2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742551" y="7397750"/>
            <a:ext cx="1600200" cy="1295400"/>
          </a:xfrm>
          <a:prstGeom prst="rect">
            <a:avLst/>
          </a:prstGeom>
        </p:spPr>
      </p:pic>
      <p:sp>
        <p:nvSpPr>
          <p:cNvPr id="29" name="object 29"/>
          <p:cNvSpPr txBox="1"/>
          <p:nvPr/>
        </p:nvSpPr>
        <p:spPr>
          <a:xfrm>
            <a:off x="10191115" y="7894701"/>
            <a:ext cx="72072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35">
                <a:solidFill>
                  <a:srgbClr val="4B4B4B"/>
                </a:solidFill>
                <a:latin typeface="Verdana"/>
                <a:cs typeface="Verdana"/>
              </a:rPr>
              <a:t>S</a:t>
            </a:r>
            <a:r>
              <a:rPr dirty="0" sz="2000" spc="-140">
                <a:solidFill>
                  <a:srgbClr val="4B4B4B"/>
                </a:solidFill>
                <a:latin typeface="Verdana"/>
                <a:cs typeface="Verdana"/>
              </a:rPr>
              <a:t>A</a:t>
            </a:r>
            <a:r>
              <a:rPr dirty="0" sz="2000" spc="-250">
                <a:solidFill>
                  <a:srgbClr val="4B4B4B"/>
                </a:solidFill>
                <a:latin typeface="Verdana"/>
                <a:cs typeface="Verdana"/>
              </a:rPr>
              <a:t>LES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4584953" y="366776"/>
            <a:ext cx="4050029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365" b="1">
                <a:solidFill>
                  <a:srgbClr val="000000"/>
                </a:solidFill>
                <a:latin typeface="Verdana"/>
                <a:cs typeface="Verdana"/>
              </a:rPr>
              <a:t>Busi</a:t>
            </a:r>
            <a:r>
              <a:rPr dirty="0" sz="2800" spc="-420" b="1">
                <a:solidFill>
                  <a:srgbClr val="000000"/>
                </a:solidFill>
                <a:latin typeface="Verdana"/>
                <a:cs typeface="Verdana"/>
              </a:rPr>
              <a:t>n</a:t>
            </a:r>
            <a:r>
              <a:rPr dirty="0" sz="2800" spc="-325" b="1">
                <a:solidFill>
                  <a:srgbClr val="000000"/>
                </a:solidFill>
                <a:latin typeface="Verdana"/>
                <a:cs typeface="Verdana"/>
              </a:rPr>
              <a:t>es</a:t>
            </a:r>
            <a:r>
              <a:rPr dirty="0" sz="2800" spc="-300" b="1">
                <a:solidFill>
                  <a:srgbClr val="000000"/>
                </a:solidFill>
                <a:latin typeface="Verdana"/>
                <a:cs typeface="Verdana"/>
              </a:rPr>
              <a:t>s</a:t>
            </a:r>
            <a:r>
              <a:rPr dirty="0" sz="2800" spc="-165" b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2800" spc="-150" b="1">
                <a:solidFill>
                  <a:srgbClr val="000000"/>
                </a:solidFill>
                <a:latin typeface="Verdana"/>
                <a:cs typeface="Verdana"/>
              </a:rPr>
              <a:t>Model</a:t>
            </a:r>
            <a:r>
              <a:rPr dirty="0" sz="2800" spc="-165" b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2800" spc="-150" b="1">
                <a:solidFill>
                  <a:srgbClr val="000000"/>
                </a:solidFill>
                <a:latin typeface="Verdana"/>
                <a:cs typeface="Verdana"/>
              </a:rPr>
              <a:t>Canvas</a:t>
            </a:r>
            <a:endParaRPr sz="2800">
              <a:latin typeface="Verdana"/>
              <a:cs typeface="Verdana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5670550" y="4681473"/>
            <a:ext cx="1603375" cy="1292225"/>
            <a:chOff x="5670550" y="4681473"/>
            <a:chExt cx="1603375" cy="1292225"/>
          </a:xfrm>
        </p:grpSpPr>
        <p:pic>
          <p:nvPicPr>
            <p:cNvPr id="32" name="object 3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670550" y="4681473"/>
              <a:ext cx="1603375" cy="1292225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781675" y="4946649"/>
              <a:ext cx="1463675" cy="841375"/>
            </a:xfrm>
            <a:prstGeom prst="rect">
              <a:avLst/>
            </a:prstGeom>
          </p:spPr>
        </p:pic>
      </p:grpSp>
      <p:pic>
        <p:nvPicPr>
          <p:cNvPr id="34" name="object 3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09714" y="69850"/>
            <a:ext cx="3663790" cy="133019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599182"/>
            <a:ext cx="11372850" cy="6091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 MT"/>
                <a:cs typeface="Arial MT"/>
              </a:rPr>
              <a:t>PROBLEMA: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0000"/>
                </a:solidFill>
                <a:latin typeface="Arial MT"/>
                <a:cs typeface="Arial MT"/>
              </a:rPr>
              <a:t>E.V.</a:t>
            </a:r>
            <a:r>
              <a:rPr dirty="0" sz="2000" spc="-2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Battery</a:t>
            </a:r>
            <a:r>
              <a:rPr dirty="0" sz="2000" spc="-3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charge</a:t>
            </a:r>
            <a:r>
              <a:rPr dirty="0" sz="2000" spc="-4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anxiety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PROBLEM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TO</a:t>
            </a:r>
            <a:r>
              <a:rPr dirty="0" sz="220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SOLVE</a:t>
            </a:r>
            <a:r>
              <a:rPr dirty="0" sz="2200" spc="-5">
                <a:latin typeface="Arial MT"/>
                <a:cs typeface="Arial MT"/>
              </a:rPr>
              <a:t>:</a:t>
            </a:r>
            <a:r>
              <a:rPr dirty="0" sz="2200" spc="5"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0000"/>
                </a:solidFill>
                <a:latin typeface="Arial MT"/>
                <a:cs typeface="Arial MT"/>
              </a:rPr>
              <a:t>E.V.</a:t>
            </a:r>
            <a:r>
              <a:rPr dirty="0" sz="2000" spc="-1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Battery</a:t>
            </a:r>
            <a:r>
              <a:rPr dirty="0" sz="2000" spc="-2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charge</a:t>
            </a:r>
            <a:r>
              <a:rPr dirty="0" sz="2000" spc="-4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anxiety</a:t>
            </a:r>
            <a:endParaRPr sz="2000">
              <a:latin typeface="Arial MT"/>
              <a:cs typeface="Arial MT"/>
            </a:endParaRPr>
          </a:p>
          <a:p>
            <a:pPr marL="3054350" marR="1276350" indent="-295910">
              <a:lnSpc>
                <a:spcPct val="190900"/>
              </a:lnSpc>
            </a:pPr>
            <a:r>
              <a:rPr dirty="0" sz="2200" spc="-5">
                <a:latin typeface="Arial MT"/>
                <a:cs typeface="Arial MT"/>
              </a:rPr>
              <a:t>PROPOSTA</a:t>
            </a:r>
            <a:r>
              <a:rPr dirty="0" sz="2200" spc="10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DI VALORE:</a:t>
            </a:r>
            <a:r>
              <a:rPr dirty="0" sz="2200" spc="10">
                <a:latin typeface="Arial MT"/>
                <a:cs typeface="Arial MT"/>
              </a:rPr>
              <a:t> </a:t>
            </a:r>
            <a:r>
              <a:rPr dirty="0" sz="2200" spc="-10">
                <a:solidFill>
                  <a:srgbClr val="00AF50"/>
                </a:solidFill>
                <a:latin typeface="Arial MT"/>
                <a:cs typeface="Arial MT"/>
              </a:rPr>
              <a:t>My</a:t>
            </a:r>
            <a:r>
              <a:rPr dirty="0" sz="2200" spc="15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50"/>
                </a:solidFill>
                <a:latin typeface="Arial MT"/>
                <a:cs typeface="Arial MT"/>
              </a:rPr>
              <a:t>Battery</a:t>
            </a:r>
            <a:r>
              <a:rPr dirty="0" sz="2200" spc="1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50"/>
                </a:solidFill>
                <a:latin typeface="Arial MT"/>
                <a:cs typeface="Arial MT"/>
              </a:rPr>
              <a:t>Management</a:t>
            </a:r>
            <a:r>
              <a:rPr dirty="0" sz="2200" spc="35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50"/>
                </a:solidFill>
                <a:latin typeface="Arial MT"/>
                <a:cs typeface="Arial MT"/>
              </a:rPr>
              <a:t>System </a:t>
            </a:r>
            <a:r>
              <a:rPr dirty="0" sz="2200" spc="-595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VALUE</a:t>
            </a:r>
            <a:r>
              <a:rPr dirty="0" sz="22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PROPOSAL:</a:t>
            </a:r>
            <a:r>
              <a:rPr dirty="0" sz="2200" spc="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My</a:t>
            </a:r>
            <a:r>
              <a:rPr dirty="0" sz="2200" spc="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Battery</a:t>
            </a:r>
            <a:r>
              <a:rPr dirty="0" sz="2200" spc="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Management</a:t>
            </a:r>
            <a:r>
              <a:rPr dirty="0" sz="2200" spc="2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System</a:t>
            </a:r>
            <a:endParaRPr sz="2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Arial MT"/>
              <a:cs typeface="Arial MT"/>
            </a:endParaRPr>
          </a:p>
          <a:p>
            <a:pPr marL="262255" indent="-250190">
              <a:lnSpc>
                <a:spcPct val="100000"/>
              </a:lnSpc>
              <a:buChar char="-"/>
              <a:tabLst>
                <a:tab pos="262255" algn="l"/>
                <a:tab pos="262890" algn="l"/>
              </a:tabLst>
            </a:pPr>
            <a:r>
              <a:rPr dirty="0" sz="2200" spc="-5">
                <a:latin typeface="Arial MT"/>
                <a:cs typeface="Arial MT"/>
              </a:rPr>
              <a:t>GARANTISCITI</a:t>
            </a:r>
            <a:r>
              <a:rPr dirty="0" sz="2200" spc="20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UN</a:t>
            </a:r>
            <a:r>
              <a:rPr dirty="0" sz="2200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VIAGGIO</a:t>
            </a:r>
            <a:r>
              <a:rPr dirty="0" sz="2200" spc="15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TRANQUILLO</a:t>
            </a:r>
            <a:r>
              <a:rPr dirty="0" sz="2200" spc="10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SULLA</a:t>
            </a:r>
            <a:r>
              <a:rPr dirty="0" sz="2200" spc="5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TUA AUTO</a:t>
            </a:r>
            <a:endParaRPr sz="2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262255" indent="-250190">
              <a:lnSpc>
                <a:spcPct val="100000"/>
              </a:lnSpc>
              <a:buChar char="-"/>
              <a:tabLst>
                <a:tab pos="262255" algn="l"/>
                <a:tab pos="262890" algn="l"/>
              </a:tabLst>
            </a:pP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GUARANTEE</a:t>
            </a:r>
            <a:r>
              <a:rPr dirty="0" sz="220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A</a:t>
            </a:r>
            <a:r>
              <a:rPr dirty="0" sz="22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QUIET</a:t>
            </a:r>
            <a:r>
              <a:rPr dirty="0" sz="2200" spc="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TRIP</a:t>
            </a:r>
            <a:r>
              <a:rPr dirty="0" sz="22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IN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10">
                <a:solidFill>
                  <a:srgbClr val="00AFEF"/>
                </a:solidFill>
                <a:latin typeface="Arial MT"/>
                <a:cs typeface="Arial MT"/>
              </a:rPr>
              <a:t>YOUR</a:t>
            </a:r>
            <a:r>
              <a:rPr dirty="0" sz="220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CAR</a:t>
            </a:r>
            <a:endParaRPr sz="2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262255" indent="-250190">
              <a:lnSpc>
                <a:spcPct val="100000"/>
              </a:lnSpc>
              <a:buChar char="-"/>
              <a:tabLst>
                <a:tab pos="262255" algn="l"/>
                <a:tab pos="262890" algn="l"/>
              </a:tabLst>
            </a:pPr>
            <a:r>
              <a:rPr dirty="0" sz="2200" spc="-5">
                <a:latin typeface="Arial MT"/>
                <a:cs typeface="Arial MT"/>
              </a:rPr>
              <a:t>GESTIONE</a:t>
            </a:r>
            <a:r>
              <a:rPr dirty="0" sz="2200" spc="5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INTELLIGENTE</a:t>
            </a:r>
            <a:r>
              <a:rPr dirty="0" sz="2200" spc="30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DELL’ENERGIA</a:t>
            </a:r>
            <a:r>
              <a:rPr dirty="0" sz="2200" spc="10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ELETTRICA</a:t>
            </a:r>
            <a:r>
              <a:rPr dirty="0" sz="2200" spc="10">
                <a:latin typeface="Arial MT"/>
                <a:cs typeface="Arial MT"/>
              </a:rPr>
              <a:t> </a:t>
            </a:r>
            <a:r>
              <a:rPr dirty="0" sz="2200" spc="-10">
                <a:latin typeface="Arial MT"/>
                <a:cs typeface="Arial MT"/>
              </a:rPr>
              <a:t>DEL</a:t>
            </a:r>
            <a:r>
              <a:rPr dirty="0" sz="2200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PACCO</a:t>
            </a:r>
            <a:r>
              <a:rPr dirty="0" sz="2200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BATTERIE</a:t>
            </a:r>
            <a:endParaRPr sz="2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262255" indent="-250190">
              <a:lnSpc>
                <a:spcPct val="100000"/>
              </a:lnSpc>
              <a:buChar char="-"/>
              <a:tabLst>
                <a:tab pos="262255" algn="l"/>
                <a:tab pos="262890" algn="l"/>
              </a:tabLst>
            </a:pP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INTELLIGENT</a:t>
            </a:r>
            <a:r>
              <a:rPr dirty="0" sz="2200" spc="2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10">
                <a:solidFill>
                  <a:srgbClr val="00AFEF"/>
                </a:solidFill>
                <a:latin typeface="Arial MT"/>
                <a:cs typeface="Arial MT"/>
              </a:rPr>
              <a:t>MANAGEMENT</a:t>
            </a:r>
            <a:r>
              <a:rPr dirty="0" sz="2200" spc="3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OF</a:t>
            </a:r>
            <a:r>
              <a:rPr dirty="0" sz="2200" spc="2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THE</a:t>
            </a:r>
            <a:r>
              <a:rPr dirty="0" sz="220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ELECTRICITY</a:t>
            </a:r>
            <a:r>
              <a:rPr dirty="0" sz="2200" spc="3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OF</a:t>
            </a:r>
            <a:r>
              <a:rPr dirty="0" sz="2200" spc="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THE</a:t>
            </a:r>
            <a:r>
              <a:rPr dirty="0" sz="2200" spc="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BATTERY</a:t>
            </a:r>
            <a:r>
              <a:rPr dirty="0" sz="2200" spc="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PACK</a:t>
            </a:r>
            <a:endParaRPr sz="2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262255" indent="-250190">
              <a:lnSpc>
                <a:spcPct val="100000"/>
              </a:lnSpc>
              <a:spcBef>
                <a:spcPts val="5"/>
              </a:spcBef>
              <a:buChar char="-"/>
              <a:tabLst>
                <a:tab pos="262255" algn="l"/>
                <a:tab pos="262890" algn="l"/>
              </a:tabLst>
            </a:pPr>
            <a:r>
              <a:rPr dirty="0" sz="2200" spc="-5">
                <a:latin typeface="Arial MT"/>
                <a:cs typeface="Arial MT"/>
              </a:rPr>
              <a:t>MONITORAGGIO</a:t>
            </a:r>
            <a:r>
              <a:rPr dirty="0" sz="2200" spc="45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CONTINUO</a:t>
            </a:r>
            <a:r>
              <a:rPr dirty="0" sz="2200" spc="30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DELLO</a:t>
            </a:r>
            <a:r>
              <a:rPr dirty="0" sz="2200" spc="20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STATUS</a:t>
            </a:r>
            <a:r>
              <a:rPr dirty="0" sz="2200" spc="10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OF</a:t>
            </a:r>
            <a:r>
              <a:rPr dirty="0" sz="2200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CHARGE</a:t>
            </a:r>
            <a:r>
              <a:rPr dirty="0" sz="2200" spc="10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DEL PACCO</a:t>
            </a:r>
            <a:r>
              <a:rPr dirty="0" sz="2200" spc="15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BATTERIE</a:t>
            </a:r>
            <a:endParaRPr sz="2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262255" indent="-250190">
              <a:lnSpc>
                <a:spcPct val="100000"/>
              </a:lnSpc>
              <a:buChar char="-"/>
              <a:tabLst>
                <a:tab pos="262255" algn="l"/>
                <a:tab pos="262890" algn="l"/>
              </a:tabLst>
            </a:pP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CONTINUOUS</a:t>
            </a:r>
            <a:r>
              <a:rPr dirty="0" sz="2200" spc="2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MONITORING</a:t>
            </a:r>
            <a:r>
              <a:rPr dirty="0" sz="2200" spc="4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OF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THE</a:t>
            </a:r>
            <a:r>
              <a:rPr dirty="0" sz="2200" spc="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STATUS</a:t>
            </a:r>
            <a:r>
              <a:rPr dirty="0" sz="2200" spc="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OF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CHARGE</a:t>
            </a:r>
            <a:r>
              <a:rPr dirty="0" sz="2200" spc="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OF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THE</a:t>
            </a:r>
            <a:r>
              <a:rPr dirty="0" sz="2200" spc="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BATTERY</a:t>
            </a:r>
            <a:r>
              <a:rPr dirty="0" sz="2200" spc="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PACK</a:t>
            </a:r>
            <a:endParaRPr sz="22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328" y="69850"/>
            <a:ext cx="4880114" cy="17825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381453"/>
            <a:ext cx="11248390" cy="7098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Arial MT"/>
                <a:cs typeface="Arial MT"/>
              </a:rPr>
              <a:t>PROBLEMA: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SALVAGUARDARE</a:t>
            </a:r>
            <a:r>
              <a:rPr dirty="0" sz="2000" spc="-2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I</a:t>
            </a:r>
            <a:r>
              <a:rPr dirty="0" sz="2000" spc="-2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PEDONI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PROBLEM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TO SOLVE</a:t>
            </a:r>
            <a:r>
              <a:rPr dirty="0" sz="2000" spc="-5">
                <a:latin typeface="Arial MT"/>
                <a:cs typeface="Arial MT"/>
              </a:rPr>
              <a:t>: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SAFEGUARD</a:t>
            </a:r>
            <a:r>
              <a:rPr dirty="0" sz="2000" spc="-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PEDESTRIANS</a:t>
            </a:r>
            <a:endParaRPr sz="2000">
              <a:latin typeface="Arial MT"/>
              <a:cs typeface="Arial MT"/>
            </a:endParaRPr>
          </a:p>
          <a:p>
            <a:pPr marL="1913255" marR="5080" indent="-303530">
              <a:lnSpc>
                <a:spcPct val="200100"/>
              </a:lnSpc>
              <a:spcBef>
                <a:spcPts val="5"/>
              </a:spcBef>
              <a:tabLst>
                <a:tab pos="4658360" algn="l"/>
                <a:tab pos="5836285" algn="l"/>
                <a:tab pos="6137910" algn="l"/>
              </a:tabLst>
            </a:pPr>
            <a:r>
              <a:rPr dirty="0" sz="2000">
                <a:latin typeface="Arial MT"/>
                <a:cs typeface="Arial MT"/>
              </a:rPr>
              <a:t>PROPOSTA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DI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VALORE:	</a:t>
            </a:r>
            <a:r>
              <a:rPr dirty="0" sz="2000">
                <a:solidFill>
                  <a:srgbClr val="00AF50"/>
                </a:solidFill>
                <a:latin typeface="Arial MT"/>
                <a:cs typeface="Arial MT"/>
              </a:rPr>
              <a:t>MY</a:t>
            </a:r>
            <a:r>
              <a:rPr dirty="0" sz="2000" spc="-1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50"/>
                </a:solidFill>
                <a:latin typeface="Arial MT"/>
                <a:cs typeface="Arial MT"/>
              </a:rPr>
              <a:t>AVAS		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ACOUSTIC</a:t>
            </a:r>
            <a:r>
              <a:rPr dirty="0" sz="2000" spc="-2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VEHICLES</a:t>
            </a:r>
            <a:r>
              <a:rPr dirty="0" sz="2000" spc="-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ALERTING</a:t>
            </a:r>
            <a:r>
              <a:rPr dirty="0" sz="2000" spc="-3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00AFEF"/>
                </a:solidFill>
                <a:latin typeface="Arial MT"/>
                <a:cs typeface="Arial MT"/>
              </a:rPr>
              <a:t>SYSTEM </a:t>
            </a:r>
            <a:r>
              <a:rPr dirty="0" sz="2000" spc="-54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VALUE PROPOSAL:</a:t>
            </a:r>
            <a:r>
              <a:rPr dirty="0" sz="20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50"/>
                </a:solidFill>
                <a:latin typeface="Arial MT"/>
                <a:cs typeface="Arial MT"/>
              </a:rPr>
              <a:t>MY</a:t>
            </a:r>
            <a:r>
              <a:rPr dirty="0" sz="2000" spc="-1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50"/>
                </a:solidFill>
                <a:latin typeface="Arial MT"/>
                <a:cs typeface="Arial MT"/>
              </a:rPr>
              <a:t>AVAS	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ACOUSTIC</a:t>
            </a:r>
            <a:r>
              <a:rPr dirty="0" sz="2000" spc="-2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VEHICLES</a:t>
            </a:r>
            <a:r>
              <a:rPr dirty="0" sz="20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ALERTING</a:t>
            </a:r>
            <a:r>
              <a:rPr dirty="0" sz="2000" spc="-2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00AFEF"/>
                </a:solidFill>
                <a:latin typeface="Arial MT"/>
                <a:cs typeface="Arial MT"/>
              </a:rPr>
              <a:t>SYSTEM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Arial MT"/>
              <a:cs typeface="Arial MT"/>
            </a:endParaRPr>
          </a:p>
          <a:p>
            <a:pPr marL="376555" indent="-364490">
              <a:lnSpc>
                <a:spcPct val="100000"/>
              </a:lnSpc>
              <a:spcBef>
                <a:spcPts val="5"/>
              </a:spcBef>
              <a:buChar char="-"/>
              <a:tabLst>
                <a:tab pos="376555" algn="l"/>
                <a:tab pos="377190" algn="l"/>
              </a:tabLst>
            </a:pPr>
            <a:r>
              <a:rPr dirty="0" sz="2000">
                <a:latin typeface="Arial MT"/>
                <a:cs typeface="Arial MT"/>
              </a:rPr>
              <a:t>EMETTE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UN RUMORE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CHE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ALLERTA I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PEDONI</a:t>
            </a:r>
            <a:endParaRPr sz="2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SzPct val="170000"/>
              <a:buChar char="-"/>
              <a:tabLst>
                <a:tab pos="354965" algn="l"/>
                <a:tab pos="355600" algn="l"/>
              </a:tabLst>
            </a:pP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IT</a:t>
            </a:r>
            <a:r>
              <a:rPr dirty="0" sz="2000" spc="-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MAKES</a:t>
            </a:r>
            <a:r>
              <a:rPr dirty="0" sz="20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AN</a:t>
            </a:r>
            <a:r>
              <a:rPr dirty="0" sz="2000" spc="-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AUDIO</a:t>
            </a:r>
            <a:r>
              <a:rPr dirty="0" sz="2000" spc="-3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FILE</a:t>
            </a:r>
            <a:r>
              <a:rPr dirty="0" sz="2000" spc="-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THAT</a:t>
            </a:r>
            <a:r>
              <a:rPr dirty="0" sz="2000" spc="-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ALERTS</a:t>
            </a:r>
            <a:r>
              <a:rPr dirty="0" sz="2000" spc="-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PEDESTRIANS</a:t>
            </a:r>
            <a:endParaRPr sz="2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SzPct val="170000"/>
              <a:buChar char="-"/>
              <a:tabLst>
                <a:tab pos="354965" algn="l"/>
                <a:tab pos="355600" algn="l"/>
              </a:tabLst>
            </a:pPr>
            <a:r>
              <a:rPr dirty="0" sz="2000">
                <a:latin typeface="Arial MT"/>
                <a:cs typeface="Arial MT"/>
              </a:rPr>
              <a:t>USCITA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AUDIO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FACILMENTE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PERSONALIZZABILE</a:t>
            </a:r>
            <a:endParaRPr sz="2000">
              <a:latin typeface="Arial MT"/>
              <a:cs typeface="Arial MT"/>
            </a:endParaRPr>
          </a:p>
          <a:p>
            <a:pPr marL="376555" indent="-364490">
              <a:lnSpc>
                <a:spcPct val="100000"/>
              </a:lnSpc>
              <a:spcBef>
                <a:spcPts val="2120"/>
              </a:spcBef>
              <a:buClr>
                <a:srgbClr val="000000"/>
              </a:buClr>
              <a:buChar char="-"/>
              <a:tabLst>
                <a:tab pos="376555" algn="l"/>
                <a:tab pos="377190" algn="l"/>
              </a:tabLst>
            </a:pPr>
            <a:r>
              <a:rPr dirty="0" sz="2000" spc="-5">
                <a:solidFill>
                  <a:srgbClr val="00AFEF"/>
                </a:solidFill>
                <a:latin typeface="Arial MT"/>
                <a:cs typeface="Arial MT"/>
              </a:rPr>
              <a:t>EASILY</a:t>
            </a:r>
            <a:r>
              <a:rPr dirty="0" sz="20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CUSTOMIZABLE</a:t>
            </a:r>
            <a:r>
              <a:rPr dirty="0" sz="2000" spc="-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AUDIO</a:t>
            </a:r>
            <a:r>
              <a:rPr dirty="0" sz="2000" spc="-4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OUTPUT</a:t>
            </a:r>
            <a:endParaRPr sz="2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SzPct val="170000"/>
              <a:buChar char="-"/>
              <a:tabLst>
                <a:tab pos="354965" algn="l"/>
                <a:tab pos="355600" algn="l"/>
              </a:tabLst>
            </a:pPr>
            <a:r>
              <a:rPr dirty="0" sz="2000" spc="-5">
                <a:latin typeface="Arial MT"/>
                <a:cs typeface="Arial MT"/>
              </a:rPr>
              <a:t>SISTEMA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ALTAMENTE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SCALABILE</a:t>
            </a:r>
            <a:endParaRPr sz="2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SzPct val="170000"/>
              <a:buChar char="-"/>
              <a:tabLst>
                <a:tab pos="354965" algn="l"/>
                <a:tab pos="355600" algn="l"/>
              </a:tabLst>
            </a:pP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HIGHLY</a:t>
            </a:r>
            <a:r>
              <a:rPr dirty="0" sz="2000" spc="-4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SCALABLE</a:t>
            </a:r>
            <a:r>
              <a:rPr dirty="0" sz="2000" spc="-2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00AFEF"/>
                </a:solidFill>
                <a:latin typeface="Arial MT"/>
                <a:cs typeface="Arial MT"/>
              </a:rPr>
              <a:t>SYSTEM</a:t>
            </a:r>
            <a:endParaRPr sz="2000">
              <a:latin typeface="Arial MT"/>
              <a:cs typeface="Arial MT"/>
            </a:endParaRPr>
          </a:p>
          <a:p>
            <a:pPr marL="306705" indent="-294640">
              <a:lnSpc>
                <a:spcPct val="100000"/>
              </a:lnSpc>
              <a:spcBef>
                <a:spcPts val="2120"/>
              </a:spcBef>
              <a:buChar char="-"/>
              <a:tabLst>
                <a:tab pos="306705" algn="l"/>
                <a:tab pos="307340" algn="l"/>
              </a:tabLst>
            </a:pPr>
            <a:r>
              <a:rPr dirty="0" sz="2000">
                <a:latin typeface="Arial MT"/>
                <a:cs typeface="Arial MT"/>
              </a:rPr>
              <a:t>CONSENTE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NUOVE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FORME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DI COMUNICAZIONE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340360" indent="-327660">
              <a:lnSpc>
                <a:spcPct val="100000"/>
              </a:lnSpc>
              <a:buClr>
                <a:srgbClr val="000000"/>
              </a:buClr>
              <a:buSzPct val="110000"/>
              <a:buChar char="-"/>
              <a:tabLst>
                <a:tab pos="339725" algn="l"/>
                <a:tab pos="340360" algn="l"/>
              </a:tabLst>
            </a:pP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ALLOWS</a:t>
            </a:r>
            <a:r>
              <a:rPr dirty="0" sz="2000" spc="-3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NEW</a:t>
            </a:r>
            <a:r>
              <a:rPr dirty="0" sz="2000" spc="-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FORMS</a:t>
            </a:r>
            <a:r>
              <a:rPr dirty="0" sz="2000" spc="-2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OF</a:t>
            </a:r>
            <a:r>
              <a:rPr dirty="0" sz="2000" spc="-2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COMMUNICATION</a:t>
            </a:r>
            <a:endParaRPr sz="20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328" y="69850"/>
            <a:ext cx="4880114" cy="178257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565653"/>
            <a:ext cx="10206990" cy="6924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85670" algn="l"/>
              </a:tabLst>
            </a:pPr>
            <a:r>
              <a:rPr dirty="0" sz="2200" spc="-5">
                <a:latin typeface="Arial MT"/>
                <a:cs typeface="Arial MT"/>
              </a:rPr>
              <a:t>PROBLEMA:	</a:t>
            </a:r>
            <a:r>
              <a:rPr dirty="0" sz="2200" spc="-5">
                <a:solidFill>
                  <a:srgbClr val="FF0000"/>
                </a:solidFill>
                <a:latin typeface="Arial MT"/>
                <a:cs typeface="Arial MT"/>
              </a:rPr>
              <a:t>COVID</a:t>
            </a:r>
            <a:r>
              <a:rPr dirty="0" sz="2200" spc="-3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FF0000"/>
                </a:solidFill>
                <a:latin typeface="Arial MT"/>
                <a:cs typeface="Arial MT"/>
              </a:rPr>
              <a:t>19</a:t>
            </a:r>
            <a:endParaRPr sz="2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140"/>
              </a:spcBef>
            </a:pP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PROBLEM</a:t>
            </a:r>
            <a:r>
              <a:rPr dirty="0" sz="220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TO</a:t>
            </a:r>
            <a:r>
              <a:rPr dirty="0" sz="22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SOLVE: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FF0000"/>
                </a:solidFill>
                <a:latin typeface="Arial MT"/>
                <a:cs typeface="Arial MT"/>
              </a:rPr>
              <a:t>COVID</a:t>
            </a:r>
            <a:r>
              <a:rPr dirty="0" sz="220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FF0000"/>
                </a:solidFill>
                <a:latin typeface="Arial MT"/>
                <a:cs typeface="Arial MT"/>
              </a:rPr>
              <a:t>19</a:t>
            </a:r>
            <a:endParaRPr sz="2200">
              <a:latin typeface="Arial MT"/>
              <a:cs typeface="Arial MT"/>
            </a:endParaRPr>
          </a:p>
          <a:p>
            <a:pPr marL="3810635" marR="828040" indent="-334010">
              <a:lnSpc>
                <a:spcPct val="180900"/>
              </a:lnSpc>
            </a:pPr>
            <a:r>
              <a:rPr dirty="0" sz="2200" spc="-5">
                <a:latin typeface="Arial MT"/>
                <a:cs typeface="Arial MT"/>
              </a:rPr>
              <a:t>PROPOSTA</a:t>
            </a:r>
            <a:r>
              <a:rPr dirty="0" sz="2200" spc="5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DI</a:t>
            </a:r>
            <a:r>
              <a:rPr dirty="0" sz="2200" spc="-10">
                <a:latin typeface="Arial MT"/>
                <a:cs typeface="Arial MT"/>
              </a:rPr>
              <a:t> </a:t>
            </a:r>
            <a:r>
              <a:rPr dirty="0" sz="2200" spc="-5">
                <a:latin typeface="Arial MT"/>
                <a:cs typeface="Arial MT"/>
              </a:rPr>
              <a:t>VALORE:</a:t>
            </a:r>
            <a:r>
              <a:rPr dirty="0" sz="2200" spc="5"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50"/>
                </a:solidFill>
                <a:latin typeface="Arial MT"/>
                <a:cs typeface="Arial MT"/>
              </a:rPr>
              <a:t>MY CAR SANITIZER </a:t>
            </a:r>
            <a:r>
              <a:rPr dirty="0" sz="2200" spc="-595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VALUE</a:t>
            </a:r>
            <a:r>
              <a:rPr dirty="0" sz="2200" spc="-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PROPOSAL: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50"/>
                </a:solidFill>
                <a:latin typeface="Arial MT"/>
                <a:cs typeface="Arial MT"/>
              </a:rPr>
              <a:t>MY</a:t>
            </a:r>
            <a:r>
              <a:rPr dirty="0" sz="2200" spc="1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50"/>
                </a:solidFill>
                <a:latin typeface="Arial MT"/>
                <a:cs typeface="Arial MT"/>
              </a:rPr>
              <a:t>CAR SANITIZER</a:t>
            </a:r>
            <a:endParaRPr sz="2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>
                <a:latin typeface="Arial MT"/>
                <a:cs typeface="Arial MT"/>
              </a:rPr>
              <a:t>GARANTISCITI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UN</a:t>
            </a:r>
            <a:r>
              <a:rPr dirty="0" sz="2000" spc="-5">
                <a:latin typeface="Arial MT"/>
                <a:cs typeface="Arial MT"/>
              </a:rPr>
              <a:t> VIAGGIO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TRANQUILLO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SULLA </a:t>
            </a:r>
            <a:r>
              <a:rPr dirty="0" sz="2000" spc="-5">
                <a:latin typeface="Arial MT"/>
                <a:cs typeface="Arial MT"/>
              </a:rPr>
              <a:t>TUA</a:t>
            </a:r>
            <a:r>
              <a:rPr dirty="0" sz="2000" spc="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AUTO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8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GUARANTEE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A</a:t>
            </a:r>
            <a:r>
              <a:rPr dirty="0" sz="22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QUIET</a:t>
            </a:r>
            <a:r>
              <a:rPr dirty="0" sz="220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TRIP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IN</a:t>
            </a:r>
            <a:r>
              <a:rPr dirty="0" sz="22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YOUR</a:t>
            </a:r>
            <a:r>
              <a:rPr dirty="0" sz="22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CAR</a:t>
            </a:r>
            <a:endParaRPr sz="2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tabLst>
                <a:tab pos="3105150" algn="l"/>
              </a:tabLst>
            </a:pPr>
            <a:r>
              <a:rPr dirty="0" sz="2000">
                <a:latin typeface="Arial MT"/>
                <a:cs typeface="Arial MT"/>
              </a:rPr>
              <a:t>ARIA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COMPLETAMENTE	SANIFICATA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DURANTE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IL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VIAGGIO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8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FULLY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SANITIZED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AIR DURING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THE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JOURNEY</a:t>
            </a:r>
            <a:endParaRPr sz="2200">
              <a:latin typeface="Arial MT"/>
              <a:cs typeface="Arial MT"/>
            </a:endParaRPr>
          </a:p>
          <a:p>
            <a:pPr marL="12700" marR="868680">
              <a:lnSpc>
                <a:spcPct val="185400"/>
              </a:lnSpc>
              <a:spcBef>
                <a:spcPts val="125"/>
              </a:spcBef>
            </a:pPr>
            <a:r>
              <a:rPr dirty="0" sz="2000">
                <a:latin typeface="Arial MT"/>
                <a:cs typeface="Arial MT"/>
              </a:rPr>
              <a:t>SUPERFICI DISINFETTATE DURANTE LA </a:t>
            </a:r>
            <a:r>
              <a:rPr dirty="0" sz="2000" spc="-5">
                <a:latin typeface="Arial MT"/>
                <a:cs typeface="Arial MT"/>
              </a:rPr>
              <a:t>SOSTA </a:t>
            </a:r>
            <a:r>
              <a:rPr dirty="0" sz="2000">
                <a:latin typeface="Arial MT"/>
                <a:cs typeface="Arial MT"/>
              </a:rPr>
              <a:t>GRAZIE </a:t>
            </a:r>
            <a:r>
              <a:rPr dirty="0" sz="2000" spc="-5">
                <a:latin typeface="Arial MT"/>
                <a:cs typeface="Arial MT"/>
              </a:rPr>
              <a:t>AI </a:t>
            </a:r>
            <a:r>
              <a:rPr dirty="0" sz="2000">
                <a:latin typeface="Arial MT"/>
                <a:cs typeface="Arial MT"/>
              </a:rPr>
              <a:t>RAGGI UV-C 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SURFACES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DISINFECTED</a:t>
            </a:r>
            <a:r>
              <a:rPr dirty="0" sz="2200" spc="2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DURING</a:t>
            </a:r>
            <a:r>
              <a:rPr dirty="0" sz="2200" spc="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PARKING</a:t>
            </a:r>
            <a:r>
              <a:rPr dirty="0" sz="220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THANKS</a:t>
            </a:r>
            <a:r>
              <a:rPr dirty="0" sz="220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TO</a:t>
            </a:r>
            <a:r>
              <a:rPr dirty="0" sz="2200" spc="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>
                <a:solidFill>
                  <a:srgbClr val="00AFEF"/>
                </a:solidFill>
                <a:latin typeface="Arial MT"/>
                <a:cs typeface="Arial MT"/>
              </a:rPr>
              <a:t>UV-C</a:t>
            </a:r>
            <a:r>
              <a:rPr dirty="0" sz="2200" spc="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10">
                <a:solidFill>
                  <a:srgbClr val="00AFEF"/>
                </a:solidFill>
                <a:latin typeface="Arial MT"/>
                <a:cs typeface="Arial MT"/>
              </a:rPr>
              <a:t>RAYS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SALUTE GARANTITA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DALL’EFFETTO</a:t>
            </a:r>
            <a:r>
              <a:rPr dirty="0" sz="2000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GERMICIDA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DEGLI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UV-C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8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GOOD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HEALTH</a:t>
            </a:r>
            <a:r>
              <a:rPr dirty="0" sz="2200" spc="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GUARANTEED</a:t>
            </a:r>
            <a:r>
              <a:rPr dirty="0" sz="2200" spc="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BY</a:t>
            </a:r>
            <a:r>
              <a:rPr dirty="0" sz="22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THE</a:t>
            </a:r>
            <a:r>
              <a:rPr dirty="0" sz="220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GERMICIDAL</a:t>
            </a:r>
            <a:r>
              <a:rPr dirty="0" sz="2200" spc="3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EFFECT OF</a:t>
            </a:r>
            <a:r>
              <a:rPr dirty="0" sz="2200" spc="1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UV-C</a:t>
            </a:r>
            <a:r>
              <a:rPr dirty="0" sz="22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200" spc="-5">
                <a:solidFill>
                  <a:srgbClr val="00AFEF"/>
                </a:solidFill>
                <a:latin typeface="Arial MT"/>
                <a:cs typeface="Arial MT"/>
              </a:rPr>
              <a:t>RAYS</a:t>
            </a:r>
            <a:endParaRPr sz="22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328" y="69850"/>
            <a:ext cx="4880114" cy="178257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454656"/>
            <a:ext cx="11761470" cy="70986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 MT"/>
                <a:cs typeface="Arial MT"/>
              </a:rPr>
              <a:t>PROBLEMA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: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Aprire</a:t>
            </a:r>
            <a:r>
              <a:rPr dirty="0" sz="2000" spc="-2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0000"/>
                </a:solidFill>
                <a:latin typeface="Arial MT"/>
                <a:cs typeface="Arial MT"/>
              </a:rPr>
              <a:t>l’auto</a:t>
            </a:r>
            <a:r>
              <a:rPr dirty="0" sz="2000" spc="-1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senza</a:t>
            </a:r>
            <a:r>
              <a:rPr dirty="0" sz="2000" spc="-3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usare</a:t>
            </a:r>
            <a:r>
              <a:rPr dirty="0" sz="2000" spc="-4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0000"/>
                </a:solidFill>
                <a:latin typeface="Arial MT"/>
                <a:cs typeface="Arial MT"/>
              </a:rPr>
              <a:t>le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mani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PROBLEM</a:t>
            </a:r>
            <a:r>
              <a:rPr dirty="0" sz="2000" spc="-2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EF"/>
                </a:solidFill>
                <a:latin typeface="Arial MT"/>
                <a:cs typeface="Arial MT"/>
              </a:rPr>
              <a:t>TO </a:t>
            </a:r>
            <a:r>
              <a:rPr dirty="0" sz="2000" spc="-5">
                <a:solidFill>
                  <a:srgbClr val="00AFEF"/>
                </a:solidFill>
                <a:latin typeface="Arial MT"/>
                <a:cs typeface="Arial MT"/>
              </a:rPr>
              <a:t>SOLVE:</a:t>
            </a:r>
            <a:r>
              <a:rPr dirty="0" sz="2000" spc="-2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Opening</a:t>
            </a:r>
            <a:r>
              <a:rPr dirty="0" sz="2000" spc="-1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the</a:t>
            </a:r>
            <a:r>
              <a:rPr dirty="0" sz="2000" spc="-2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car</a:t>
            </a:r>
            <a:r>
              <a:rPr dirty="0" sz="2000" spc="-2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without</a:t>
            </a:r>
            <a:r>
              <a:rPr dirty="0" sz="2000" spc="-1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using</a:t>
            </a:r>
            <a:r>
              <a:rPr dirty="0" sz="2000" spc="-2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your</a:t>
            </a:r>
            <a:r>
              <a:rPr dirty="0" sz="2000" spc="-1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hands</a:t>
            </a:r>
            <a:endParaRPr sz="2000">
              <a:latin typeface="Arial MT"/>
              <a:cs typeface="Arial MT"/>
            </a:endParaRPr>
          </a:p>
          <a:p>
            <a:pPr marL="4205605" marR="2879725" indent="-231775">
              <a:lnSpc>
                <a:spcPct val="200000"/>
              </a:lnSpc>
              <a:tabLst>
                <a:tab pos="6718934" algn="l"/>
              </a:tabLst>
            </a:pP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PROPOSTA</a:t>
            </a:r>
            <a:r>
              <a:rPr dirty="0" sz="2000" spc="-2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DI</a:t>
            </a:r>
            <a:r>
              <a:rPr dirty="0" sz="2000" spc="-2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0000"/>
                </a:solidFill>
                <a:latin typeface="Arial MT"/>
                <a:cs typeface="Arial MT"/>
              </a:rPr>
              <a:t>VALORE:</a:t>
            </a:r>
            <a:r>
              <a:rPr dirty="0" sz="2000" spc="-1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50"/>
                </a:solidFill>
                <a:latin typeface="Arial MT"/>
                <a:cs typeface="Arial MT"/>
              </a:rPr>
              <a:t>MY</a:t>
            </a:r>
            <a:r>
              <a:rPr dirty="0" sz="2000" spc="-2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50"/>
                </a:solidFill>
                <a:latin typeface="Arial MT"/>
                <a:cs typeface="Arial MT"/>
              </a:rPr>
              <a:t>TRUNK</a:t>
            </a:r>
            <a:r>
              <a:rPr dirty="0" sz="2000" spc="-5">
                <a:solidFill>
                  <a:srgbClr val="00AF50"/>
                </a:solidFill>
                <a:latin typeface="Arial MT"/>
                <a:cs typeface="Arial MT"/>
              </a:rPr>
              <a:t> LIFT </a:t>
            </a:r>
            <a:r>
              <a:rPr dirty="0" sz="2000" spc="-54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VALUE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PROPOSAL:	</a:t>
            </a:r>
            <a:r>
              <a:rPr dirty="0" sz="2000">
                <a:solidFill>
                  <a:srgbClr val="00AF50"/>
                </a:solidFill>
                <a:latin typeface="Arial MT"/>
                <a:cs typeface="Arial MT"/>
              </a:rPr>
              <a:t>MY</a:t>
            </a:r>
            <a:r>
              <a:rPr dirty="0" sz="2000" spc="-25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AF50"/>
                </a:solidFill>
                <a:latin typeface="Arial MT"/>
                <a:cs typeface="Arial MT"/>
              </a:rPr>
              <a:t>TRUNK</a:t>
            </a:r>
            <a:r>
              <a:rPr dirty="0" sz="2000" spc="-15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00AF50"/>
                </a:solidFill>
                <a:latin typeface="Arial MT"/>
                <a:cs typeface="Arial MT"/>
              </a:rPr>
              <a:t>LIFT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Arial MT"/>
              <a:cs typeface="Arial MT"/>
            </a:endParaRPr>
          </a:p>
          <a:p>
            <a:pPr marL="166370" indent="-154305">
              <a:lnSpc>
                <a:spcPct val="100000"/>
              </a:lnSpc>
              <a:buChar char="-"/>
              <a:tabLst>
                <a:tab pos="167005" algn="l"/>
              </a:tabLst>
            </a:pPr>
            <a:r>
              <a:rPr dirty="0" sz="2000" spc="-5">
                <a:latin typeface="Arial MT"/>
                <a:cs typeface="Arial MT"/>
              </a:rPr>
              <a:t>CONSENTE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L’APERTURA</a:t>
            </a:r>
            <a:r>
              <a:rPr dirty="0" sz="2000" spc="10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DEL</a:t>
            </a:r>
            <a:r>
              <a:rPr dirty="0" sz="2000" spc="10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COFANO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POSTERIORE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QUANDO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SI HANNO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LE</a:t>
            </a:r>
            <a:r>
              <a:rPr dirty="0" sz="2000">
                <a:latin typeface="Arial MT"/>
                <a:cs typeface="Arial MT"/>
              </a:rPr>
              <a:t> MANI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OCCUPATE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175260" indent="-163195">
              <a:lnSpc>
                <a:spcPct val="100000"/>
              </a:lnSpc>
              <a:buChar char="-"/>
              <a:tabLst>
                <a:tab pos="175895" algn="l"/>
              </a:tabLst>
            </a:pP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ALLOWS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 THE OPENING</a:t>
            </a:r>
            <a:r>
              <a:rPr dirty="0" sz="21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OF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REAR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 HOOD</a:t>
            </a:r>
            <a:r>
              <a:rPr dirty="0" sz="21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OF THE</a:t>
            </a:r>
            <a:r>
              <a:rPr dirty="0" sz="2100" spc="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CAR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WHEN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HANDS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 ARE</a:t>
            </a: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BUSY</a:t>
            </a:r>
            <a:endParaRPr sz="2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166370" indent="-154305">
              <a:lnSpc>
                <a:spcPct val="100000"/>
              </a:lnSpc>
              <a:spcBef>
                <a:spcPts val="5"/>
              </a:spcBef>
              <a:buChar char="-"/>
              <a:tabLst>
                <a:tab pos="167005" algn="l"/>
              </a:tabLst>
            </a:pPr>
            <a:r>
              <a:rPr dirty="0" sz="2000" spc="-5">
                <a:latin typeface="Arial MT"/>
                <a:cs typeface="Arial MT"/>
              </a:rPr>
              <a:t>SISTEMA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ALTAMENTE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SCALABILE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175260" indent="-163195">
              <a:lnSpc>
                <a:spcPct val="100000"/>
              </a:lnSpc>
              <a:buChar char="-"/>
              <a:tabLst>
                <a:tab pos="175895" algn="l"/>
              </a:tabLst>
            </a:pPr>
            <a:r>
              <a:rPr dirty="0" sz="2100" spc="-5">
                <a:solidFill>
                  <a:srgbClr val="00AFEF"/>
                </a:solidFill>
                <a:latin typeface="Arial MT"/>
                <a:cs typeface="Arial MT"/>
              </a:rPr>
              <a:t>HIGHLY</a:t>
            </a:r>
            <a:r>
              <a:rPr dirty="0" sz="2100" spc="-2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SCALABLE</a:t>
            </a:r>
            <a:r>
              <a:rPr dirty="0" sz="2100" spc="-3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SYSTEM</a:t>
            </a:r>
            <a:endParaRPr sz="2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166370" indent="-154305">
              <a:lnSpc>
                <a:spcPct val="100000"/>
              </a:lnSpc>
              <a:buChar char="-"/>
              <a:tabLst>
                <a:tab pos="167005" algn="l"/>
              </a:tabLst>
            </a:pPr>
            <a:r>
              <a:rPr dirty="0" sz="2000" spc="-5">
                <a:latin typeface="Arial MT"/>
                <a:cs typeface="Arial MT"/>
              </a:rPr>
              <a:t>APPLICAZIONE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DI</a:t>
            </a:r>
            <a:r>
              <a:rPr dirty="0" sz="2000" spc="-5">
                <a:latin typeface="Arial MT"/>
                <a:cs typeface="Arial MT"/>
              </a:rPr>
              <a:t> ARTIFICIAL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INTELLIGENCE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175260" indent="-163195">
              <a:lnSpc>
                <a:spcPct val="100000"/>
              </a:lnSpc>
              <a:buChar char="-"/>
              <a:tabLst>
                <a:tab pos="175895" algn="l"/>
              </a:tabLst>
            </a:pP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APPLICATION</a:t>
            </a:r>
            <a:r>
              <a:rPr dirty="0" sz="2100" spc="-2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OF</a:t>
            </a:r>
            <a:r>
              <a:rPr dirty="0" sz="2100" spc="-2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ARTIFICIAL</a:t>
            </a:r>
            <a:r>
              <a:rPr dirty="0" sz="2100" spc="-2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INTELLIGENCE</a:t>
            </a:r>
            <a:endParaRPr sz="2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166370" indent="-154305">
              <a:lnSpc>
                <a:spcPct val="100000"/>
              </a:lnSpc>
              <a:buChar char="-"/>
              <a:tabLst>
                <a:tab pos="167005" algn="l"/>
              </a:tabLst>
            </a:pPr>
            <a:r>
              <a:rPr dirty="0" sz="2000" spc="-5">
                <a:latin typeface="Arial MT"/>
                <a:cs typeface="Arial MT"/>
              </a:rPr>
              <a:t>POSSIBILE </a:t>
            </a:r>
            <a:r>
              <a:rPr dirty="0" sz="2000">
                <a:latin typeface="Arial MT"/>
                <a:cs typeface="Arial MT"/>
              </a:rPr>
              <a:t>UTILIZZO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COME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ANTIFURTO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-"/>
            </a:pPr>
            <a:endParaRPr sz="2050">
              <a:latin typeface="Arial MT"/>
              <a:cs typeface="Arial MT"/>
            </a:endParaRPr>
          </a:p>
          <a:p>
            <a:pPr marL="175260" indent="-163195">
              <a:lnSpc>
                <a:spcPct val="100000"/>
              </a:lnSpc>
              <a:buChar char="-"/>
              <a:tabLst>
                <a:tab pos="175895" algn="l"/>
              </a:tabLst>
            </a:pP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POSSIBLE</a:t>
            </a:r>
            <a:r>
              <a:rPr dirty="0" sz="2100" spc="-35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USE</a:t>
            </a:r>
            <a:r>
              <a:rPr dirty="0" sz="2100" spc="-3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AS</a:t>
            </a:r>
            <a:r>
              <a:rPr dirty="0" sz="2100" spc="-10">
                <a:solidFill>
                  <a:srgbClr val="00AFEF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00AFEF"/>
                </a:solidFill>
                <a:latin typeface="Arial MT"/>
                <a:cs typeface="Arial MT"/>
              </a:rPr>
              <a:t>ANTI-THEFT</a:t>
            </a:r>
            <a:endParaRPr sz="21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328" y="69850"/>
            <a:ext cx="4880114" cy="17825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1F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Claudio</dc:creator>
  <dc:title>Business Model Canvas</dc:title>
  <dcterms:created xsi:type="dcterms:W3CDTF">2021-07-15T09:40:33Z</dcterms:created>
  <dcterms:modified xsi:type="dcterms:W3CDTF">2021-07-15T09:40:33Z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2021-07-12T00:00:00Z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2021-07-15T00:00:00Z</vt:filetime>
  </property>
</Properties>
</file>